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1"/>
  </p:notesMasterIdLst>
  <p:sldIdLst>
    <p:sldId id="256" r:id="rId5"/>
    <p:sldId id="301" r:id="rId6"/>
    <p:sldId id="343" r:id="rId7"/>
    <p:sldId id="326" r:id="rId8"/>
    <p:sldId id="257" r:id="rId9"/>
    <p:sldId id="302" r:id="rId10"/>
    <p:sldId id="288" r:id="rId11"/>
    <p:sldId id="289" r:id="rId12"/>
    <p:sldId id="290" r:id="rId13"/>
    <p:sldId id="258" r:id="rId14"/>
    <p:sldId id="331" r:id="rId15"/>
    <p:sldId id="309" r:id="rId16"/>
    <p:sldId id="283" r:id="rId17"/>
    <p:sldId id="339" r:id="rId18"/>
    <p:sldId id="341" r:id="rId19"/>
    <p:sldId id="294" r:id="rId20"/>
    <p:sldId id="312" r:id="rId21"/>
    <p:sldId id="303" r:id="rId22"/>
    <p:sldId id="315" r:id="rId23"/>
    <p:sldId id="310" r:id="rId24"/>
    <p:sldId id="314" r:id="rId25"/>
    <p:sldId id="297" r:id="rId26"/>
    <p:sldId id="298" r:id="rId27"/>
    <p:sldId id="322" r:id="rId28"/>
    <p:sldId id="323" r:id="rId29"/>
    <p:sldId id="335" r:id="rId30"/>
    <p:sldId id="338" r:id="rId31"/>
    <p:sldId id="334" r:id="rId32"/>
    <p:sldId id="296" r:id="rId33"/>
    <p:sldId id="324" r:id="rId34"/>
    <p:sldId id="330" r:id="rId35"/>
    <p:sldId id="295" r:id="rId36"/>
    <p:sldId id="332" r:id="rId37"/>
    <p:sldId id="333" r:id="rId38"/>
    <p:sldId id="329" r:id="rId39"/>
    <p:sldId id="328" r:id="rId40"/>
  </p:sldIdLst>
  <p:sldSz cx="18288000" cy="10287000"/>
  <p:notesSz cx="6858000" cy="9144000"/>
  <p:embeddedFontLst>
    <p:embeddedFont>
      <p:font typeface="Garamond" panose="02020404030301010803" pitchFamily="18" charset="0"/>
      <p:regular r:id="rId42"/>
      <p:bold r:id="rId43"/>
      <p:italic r:id="rId44"/>
      <p:boldItalic r:id="rId45"/>
    </p:embeddedFont>
    <p:embeddedFont>
      <p:font typeface="Univers" panose="020B0503020202020204" pitchFamily="34" charset="0"/>
      <p:regular r:id="rId46"/>
      <p:bold r:id="rId47"/>
    </p:embeddedFont>
    <p:embeddedFont>
      <p:font typeface="Univers Condensed" panose="020B0506020202050204" pitchFamily="34" charset="0"/>
      <p:regular r:id="rId48"/>
      <p:bold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F2180C-6DFB-D3FF-2D89-406B0AD22DF7}" name="Edwards, Zachary" initials="EZ" userId="S::edwardsz@mcmaster.ca::283b2d78-a420-4e56-8751-b44bdd66fae6" providerId="AD"/>
  <p188:author id="{F65E3560-D647-528C-0517-BCF8E73748B9}" name="Tanja Maraj" initials="TM" userId="S::marajtl@mcmaster.ca::9442d0d2-6261-45c2-b946-5f4d2a84a349" providerId="AD"/>
  <p188:author id="{D25D6560-6599-EFEB-3E34-920321A311B3}" name="Erica Lim" initials="EL" userId="S::limw5@mcmaster.ca::360ba8a4-1c73-415e-a0ca-3a572fabf7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3C"/>
    <a:srgbClr val="8BD3E6"/>
    <a:srgbClr val="FFCC00"/>
    <a:srgbClr val="FD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/>
    <p:restoredTop sz="94719"/>
  </p:normalViewPr>
  <p:slideViewPr>
    <p:cSldViewPr snapToGrid="0">
      <p:cViewPr varScale="1">
        <p:scale>
          <a:sx n="48" d="100"/>
          <a:sy n="48" d="100"/>
        </p:scale>
        <p:origin x="8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109A3D-4A67-4A90-93AE-675F2740DA7E}" type="datetimeFigureOut">
              <a:rPr lang="en-US" smtClean="0"/>
              <a:t>7/3/2024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280EB-9AD1-4CC9-9E1C-9EB28C719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280EB-9AD1-4CC9-9E1C-9EB28C7198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22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280EB-9AD1-4CC9-9E1C-9EB28C7198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60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280EB-9AD1-4CC9-9E1C-9EB28C7198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6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280EB-9AD1-4CC9-9E1C-9EB28C71982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15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1.png"/><Relationship Id="rId4" Type="http://schemas.openxmlformats.org/officeDocument/2006/relationships/image" Target="../media/image48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0" Type="http://schemas.openxmlformats.org/officeDocument/2006/relationships/hyperlink" Target="https://www.higheredpoints.com/" TargetMode="External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egistrar.mcmaster.ca/aid-awards/emergency-financial-support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4.png"/><Relationship Id="rId21" Type="http://schemas.openxmlformats.org/officeDocument/2006/relationships/image" Target="../media/image30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5" Type="http://schemas.openxmlformats.org/officeDocument/2006/relationships/image" Target="../media/image34.svg"/><Relationship Id="rId2" Type="http://schemas.openxmlformats.org/officeDocument/2006/relationships/image" Target="../media/image3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24" Type="http://schemas.openxmlformats.org/officeDocument/2006/relationships/image" Target="../media/image33.pn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23" Type="http://schemas.openxmlformats.org/officeDocument/2006/relationships/image" Target="../media/image32.svg"/><Relationship Id="rId10" Type="http://schemas.openxmlformats.org/officeDocument/2006/relationships/image" Target="../media/image19.png"/><Relationship Id="rId19" Type="http://schemas.openxmlformats.org/officeDocument/2006/relationships/image" Target="../media/image28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03FFEB6-B44E-AF06-592E-94444FE0B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7" y="-763887"/>
            <a:ext cx="18288000" cy="940165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452919" y="8150940"/>
            <a:ext cx="788346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2400" spc="160" dirty="0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Thurs. June 20, 2024 – 7:00p.m. to 9:00p.m. EST</a:t>
            </a:r>
          </a:p>
          <a:p>
            <a:pPr algn="r"/>
            <a:r>
              <a:rPr lang="en-US" sz="2400" spc="160" dirty="0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Sat. June 22, 2024 – 10:00a.m. to 12:00p.m. EST               Mon. June 24, 2024 – 9:30a.m. to 11:30a.m. EST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53590" y="3304920"/>
            <a:ext cx="10361212" cy="1962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264"/>
              </a:lnSpc>
            </a:pPr>
            <a:r>
              <a:rPr lang="en-US" sz="14400" spc="-244" dirty="0">
                <a:solidFill>
                  <a:srgbClr val="7A003C"/>
                </a:solidFill>
                <a:latin typeface="Univers Condensed"/>
              </a:rPr>
              <a:t>Smart Start 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26584" y="6314899"/>
            <a:ext cx="9194120" cy="482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4400" spc="392" dirty="0">
                <a:solidFill>
                  <a:srgbClr val="7A003C"/>
                </a:solidFill>
                <a:latin typeface="Univers Condensed"/>
                <a:cs typeface="Arial"/>
              </a:rPr>
              <a:t>Paying for university</a:t>
            </a:r>
          </a:p>
        </p:txBody>
      </p:sp>
      <p:pic>
        <p:nvPicPr>
          <p:cNvPr id="3" name="Picture 2" descr="A logo of a student&#10;&#10;Description automatically generated">
            <a:extLst>
              <a:ext uri="{FF2B5EF4-FFF2-40B4-BE49-F238E27FC236}">
                <a16:creationId xmlns:a16="http://schemas.microsoft.com/office/drawing/2014/main" id="{F5B0E48A-494B-C5CF-EAD6-51029EF23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"/>
          <a:stretch/>
        </p:blipFill>
        <p:spPr>
          <a:xfrm>
            <a:off x="833120" y="0"/>
            <a:ext cx="7589344" cy="20974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C6E619A-CEC2-65A9-E82E-2501EB94C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32" y="1445350"/>
            <a:ext cx="17750468" cy="96090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40837" y="351189"/>
            <a:ext cx="11999794" cy="115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225">
                <a:solidFill>
                  <a:srgbClr val="7A003C"/>
                </a:solidFill>
                <a:latin typeface="Univers Condensed" panose="020B0506020202050204" pitchFamily="34" charset="0"/>
              </a:rPr>
              <a:t>So, you have a deficit…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1459" y="1613557"/>
            <a:ext cx="10676942" cy="5713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It’s okay! Take ownership and get resourceful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Adjust expenses – remain realistic – decide what’s important to you</a:t>
            </a:r>
          </a:p>
          <a:p>
            <a:pPr marL="914400" lvl="1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Consider part-time work, living expenses, etc. 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Apply for the McMaster General Bursary Program and scholarships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Investigate a Student Line of Credit – lending rates are lower, builds credit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Discuss with parents/caregivers/those invested in your future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The Registrar’s Office and Money Coaches at the Mac Money Centre are here to help!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rgbClr val="7A003C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Remember: future enrolment hinges on clearing unpaid balances</a:t>
            </a:r>
          </a:p>
        </p:txBody>
      </p:sp>
      <p:pic>
        <p:nvPicPr>
          <p:cNvPr id="3" name="Picture 2" descr="A person standing at a desk&#10;&#10;Description automatically generated with low confidence">
            <a:extLst>
              <a:ext uri="{FF2B5EF4-FFF2-40B4-BE49-F238E27FC236}">
                <a16:creationId xmlns:a16="http://schemas.microsoft.com/office/drawing/2014/main" id="{2AC8ABB4-0CEA-106D-25BC-4288451C2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540" y="2304137"/>
            <a:ext cx="5666760" cy="54962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56920DB-F206-B877-0E48-936722F28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418ACBA-3A44-5F6F-1B95-8A444EE500C0}"/>
              </a:ext>
            </a:extLst>
          </p:cNvPr>
          <p:cNvGrpSpPr/>
          <p:nvPr/>
        </p:nvGrpSpPr>
        <p:grpSpPr>
          <a:xfrm>
            <a:off x="2133600" y="4991100"/>
            <a:ext cx="2743200" cy="936422"/>
            <a:chOff x="2286000" y="4874131"/>
            <a:chExt cx="2743200" cy="936422"/>
          </a:xfrm>
        </p:grpSpPr>
        <p:sp>
          <p:nvSpPr>
            <p:cNvPr id="11" name="TextBox 11"/>
            <p:cNvSpPr txBox="1"/>
            <p:nvPr/>
          </p:nvSpPr>
          <p:spPr>
            <a:xfrm>
              <a:off x="2286000" y="4874131"/>
              <a:ext cx="2743200" cy="5358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200" b="1" spc="300" dirty="0" err="1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Rezlife</a:t>
              </a:r>
              <a:endParaRPr lang="en-US" sz="3200" b="1" spc="300" dirty="0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286000" y="5372100"/>
              <a:ext cx="2743200" cy="4384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endParaRPr lang="en-US" sz="2500" spc="25" dirty="0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5">
            <a:extLst>
              <a:ext uri="{FF2B5EF4-FFF2-40B4-BE49-F238E27FC236}">
                <a16:creationId xmlns:a16="http://schemas.microsoft.com/office/drawing/2014/main" id="{1DC29117-CD92-C732-1E13-69CB17B6784A}"/>
              </a:ext>
            </a:extLst>
          </p:cNvPr>
          <p:cNvSpPr txBox="1"/>
          <p:nvPr/>
        </p:nvSpPr>
        <p:spPr>
          <a:xfrm>
            <a:off x="1284514" y="989067"/>
            <a:ext cx="158496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 dirty="0">
                <a:solidFill>
                  <a:srgbClr val="7A003C"/>
                </a:solidFill>
                <a:latin typeface="Univers" panose="020B0503020202020204" pitchFamily="34" charset="0"/>
              </a:rPr>
              <a:t>Supporting Departments / Tips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FA8FDFE4-C196-12E6-E9C7-3A98E901FFB6}"/>
              </a:ext>
            </a:extLst>
          </p:cNvPr>
          <p:cNvSpPr txBox="1"/>
          <p:nvPr/>
        </p:nvSpPr>
        <p:spPr>
          <a:xfrm>
            <a:off x="2152650" y="8496300"/>
            <a:ext cx="2743200" cy="1125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200" b="1" spc="300" dirty="0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Parking Services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0A563D-5B10-C91C-EB72-9B6E415C8D36}"/>
              </a:ext>
            </a:extLst>
          </p:cNvPr>
          <p:cNvGrpSpPr/>
          <p:nvPr/>
        </p:nvGrpSpPr>
        <p:grpSpPr>
          <a:xfrm>
            <a:off x="5905500" y="4972050"/>
            <a:ext cx="2743200" cy="936422"/>
            <a:chOff x="2286000" y="4874131"/>
            <a:chExt cx="2743200" cy="936422"/>
          </a:xfrm>
        </p:grpSpPr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2902AA70-2D19-A968-EF21-046525D467BC}"/>
                </a:ext>
              </a:extLst>
            </p:cNvPr>
            <p:cNvSpPr txBox="1"/>
            <p:nvPr/>
          </p:nvSpPr>
          <p:spPr>
            <a:xfrm>
              <a:off x="2286000" y="4874131"/>
              <a:ext cx="2743200" cy="538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endParaRPr lang="en-US" sz="3200" b="1" spc="300" dirty="0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314746D4-054C-24BD-4F9F-459DC3BD1519}"/>
                </a:ext>
              </a:extLst>
            </p:cNvPr>
            <p:cNvSpPr txBox="1"/>
            <p:nvPr/>
          </p:nvSpPr>
          <p:spPr>
            <a:xfrm>
              <a:off x="2286000" y="5372100"/>
              <a:ext cx="2743200" cy="4384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endParaRPr lang="en-US" sz="2500" spc="25" dirty="0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11">
            <a:extLst>
              <a:ext uri="{FF2B5EF4-FFF2-40B4-BE49-F238E27FC236}">
                <a16:creationId xmlns:a16="http://schemas.microsoft.com/office/drawing/2014/main" id="{027A609E-A9F9-21A9-8C50-DCDA1B7F50D6}"/>
              </a:ext>
            </a:extLst>
          </p:cNvPr>
          <p:cNvSpPr txBox="1"/>
          <p:nvPr/>
        </p:nvSpPr>
        <p:spPr>
          <a:xfrm>
            <a:off x="5924550" y="8477250"/>
            <a:ext cx="2743200" cy="1125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200" b="1" spc="300" dirty="0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Wellness Centre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CC60DEC4-EBB4-1F90-4A19-482AB9DE5E43}"/>
              </a:ext>
            </a:extLst>
          </p:cNvPr>
          <p:cNvSpPr txBox="1"/>
          <p:nvPr/>
        </p:nvSpPr>
        <p:spPr>
          <a:xfrm>
            <a:off x="9810750" y="5029200"/>
            <a:ext cx="2743200" cy="1125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200" b="1" spc="300" dirty="0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Hospitality Services</a:t>
            </a:r>
          </a:p>
        </p:txBody>
      </p:sp>
      <p:sp>
        <p:nvSpPr>
          <p:cNvPr id="38" name="TextBox 11">
            <a:extLst>
              <a:ext uri="{FF2B5EF4-FFF2-40B4-BE49-F238E27FC236}">
                <a16:creationId xmlns:a16="http://schemas.microsoft.com/office/drawing/2014/main" id="{C5020C90-EEEE-776A-049D-7755FE5C3280}"/>
              </a:ext>
            </a:extLst>
          </p:cNvPr>
          <p:cNvSpPr txBox="1"/>
          <p:nvPr/>
        </p:nvSpPr>
        <p:spPr>
          <a:xfrm>
            <a:off x="9829800" y="8534400"/>
            <a:ext cx="2743200" cy="1125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200" b="1" spc="300" dirty="0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 Pass Presto Card</a:t>
            </a:r>
          </a:p>
        </p:txBody>
      </p:sp>
      <p:sp>
        <p:nvSpPr>
          <p:cNvPr id="41" name="TextBox 11">
            <a:extLst>
              <a:ext uri="{FF2B5EF4-FFF2-40B4-BE49-F238E27FC236}">
                <a16:creationId xmlns:a16="http://schemas.microsoft.com/office/drawing/2014/main" id="{E307DA35-A17F-4E11-A10F-DB59F1BF123B}"/>
              </a:ext>
            </a:extLst>
          </p:cNvPr>
          <p:cNvSpPr txBox="1"/>
          <p:nvPr/>
        </p:nvSpPr>
        <p:spPr>
          <a:xfrm>
            <a:off x="13582650" y="5010150"/>
            <a:ext cx="2743200" cy="1125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200" b="1" spc="300" dirty="0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Store</a:t>
            </a: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C297DBA3-8DF9-32A7-86C3-F1D81DB3F193}"/>
              </a:ext>
            </a:extLst>
          </p:cNvPr>
          <p:cNvSpPr txBox="1"/>
          <p:nvPr/>
        </p:nvSpPr>
        <p:spPr>
          <a:xfrm>
            <a:off x="13601700" y="8515350"/>
            <a:ext cx="2743200" cy="5387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200" b="1" spc="300" dirty="0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MSU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D8313802-0664-79E3-C850-36B01E3AE1BB}"/>
              </a:ext>
            </a:extLst>
          </p:cNvPr>
          <p:cNvSpPr txBox="1"/>
          <p:nvPr/>
        </p:nvSpPr>
        <p:spPr>
          <a:xfrm>
            <a:off x="5924550" y="4907140"/>
            <a:ext cx="2743200" cy="1125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200" b="1" spc="300" dirty="0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Off-Campus Housing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9EC439-6E1C-D75F-D1FF-D891884A4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5541" y="3321559"/>
            <a:ext cx="1314518" cy="8572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DB011A-AB4F-3A86-B8F6-9E3C749E9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233" y="6406441"/>
            <a:ext cx="1753339" cy="17302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C4DA23-1A84-BA5F-32E3-BEDCD731C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06035" y="6426825"/>
            <a:ext cx="1801445" cy="17112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6CCE66A1-F168-5878-8224-A1D2475CEAB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3028851" y="6805719"/>
            <a:ext cx="952697" cy="912668"/>
          </a:xfrm>
          <a:prstGeom prst="rect">
            <a:avLst/>
          </a:prstGeom>
        </p:spPr>
      </p:pic>
      <p:pic>
        <p:nvPicPr>
          <p:cNvPr id="6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F530692A-027E-C79C-C020-8E8902D9B7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250" t="25000" r="21250" b="25000"/>
          <a:stretch/>
        </p:blipFill>
        <p:spPr>
          <a:xfrm>
            <a:off x="10511853" y="3321559"/>
            <a:ext cx="1024581" cy="912668"/>
          </a:xfrm>
          <a:prstGeom prst="rect">
            <a:avLst/>
          </a:prstGeom>
        </p:spPr>
      </p:pic>
      <p:pic>
        <p:nvPicPr>
          <p:cNvPr id="8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7A1D3BE-64E9-1640-1BAA-412BCA9185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6608" y="2920643"/>
            <a:ext cx="1697182" cy="1714500"/>
          </a:xfrm>
          <a:prstGeom prst="rect">
            <a:avLst/>
          </a:prstGeom>
        </p:spPr>
      </p:pic>
      <p:pic>
        <p:nvPicPr>
          <p:cNvPr id="16" name="Graphic 15" descr="Homeopathy with solid fill">
            <a:extLst>
              <a:ext uri="{FF2B5EF4-FFF2-40B4-BE49-F238E27FC236}">
                <a16:creationId xmlns:a16="http://schemas.microsoft.com/office/drawing/2014/main" id="{461CD0EB-8518-1D2B-EDD0-89C0BC903B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38950" y="6785651"/>
            <a:ext cx="914400" cy="914400"/>
          </a:xfrm>
          <a:prstGeom prst="rect">
            <a:avLst/>
          </a:prstGeom>
        </p:spPr>
      </p:pic>
      <p:pic>
        <p:nvPicPr>
          <p:cNvPr id="32" name="Graphic 31" descr="Key outline">
            <a:extLst>
              <a:ext uri="{FF2B5EF4-FFF2-40B4-BE49-F238E27FC236}">
                <a16:creationId xmlns:a16="http://schemas.microsoft.com/office/drawing/2014/main" id="{B000B209-4759-56DF-02B3-12EFCA25F6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861749" y="33334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13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sitting on a bench looking at a phone&#10;&#10;Description automatically generated with medium confidence">
            <a:extLst>
              <a:ext uri="{FF2B5EF4-FFF2-40B4-BE49-F238E27FC236}">
                <a16:creationId xmlns:a16="http://schemas.microsoft.com/office/drawing/2014/main" id="{344E22BA-99B0-86E5-C0F8-B924CD431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66" y="2282222"/>
            <a:ext cx="4159151" cy="39703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BB33D1-F80B-9643-360C-23D8C8FAF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6636" y="1280610"/>
            <a:ext cx="18393297" cy="3530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65305D-9423-B9F2-528F-5A662AC9C25C}"/>
              </a:ext>
            </a:extLst>
          </p:cNvPr>
          <p:cNvSpPr txBox="1"/>
          <p:nvPr/>
        </p:nvSpPr>
        <p:spPr>
          <a:xfrm>
            <a:off x="5882720" y="2154380"/>
            <a:ext cx="92174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" panose="020B0506020202050204" pitchFamily="34" charset="0"/>
              </a:rPr>
              <a:t>Financial Wellness Mental Wellness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A77EA-C6FE-35D5-B138-5053B98ACBA8}"/>
              </a:ext>
            </a:extLst>
          </p:cNvPr>
          <p:cNvSpPr txBox="1"/>
          <p:nvPr/>
        </p:nvSpPr>
        <p:spPr>
          <a:xfrm>
            <a:off x="5030913" y="4827214"/>
            <a:ext cx="1092107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Univers Condensed" panose="020B0506020202050204" pitchFamily="34" charset="0"/>
              </a:rPr>
              <a:t>Our Wellness Centre reports that students under financial stress have increased stress/anxiety levels. This can lead to unhealthy habits that impact academic success.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Univers Condensed" panose="020B0506020202050204" pitchFamily="34" charset="0"/>
              </a:rPr>
              <a:t>The Wellness Centre is free to access for students as part of your supplementary fees. Coverage is for 12 months.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Univers Condensed" panose="020B0506020202050204" pitchFamily="34" charset="0"/>
              </a:rPr>
              <a:t>Best way to be successful? Prepare!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Univers Condensed" panose="020B0506020202050204" pitchFamily="34" charset="0"/>
              </a:rPr>
              <a:t>September 3</a:t>
            </a:r>
            <a:r>
              <a:rPr lang="en-US" sz="2800" baseline="30000" dirty="0">
                <a:latin typeface="Univers Condensed" panose="020B0506020202050204" pitchFamily="34" charset="0"/>
              </a:rPr>
              <a:t>rd</a:t>
            </a:r>
            <a:r>
              <a:rPr lang="en-US" sz="2800" dirty="0">
                <a:latin typeface="Univers Condensed" panose="020B0506020202050204" pitchFamily="34" charset="0"/>
              </a:rPr>
              <a:t> = hit the ground running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Univers Condensed" panose="020B0506020202050204" pitchFamily="34" charset="0"/>
              </a:rPr>
              <a:t>First goal: eliminate finances as a distraction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Univers Condensed" panose="020B0506020202050204" pitchFamily="34" charset="0"/>
              </a:rPr>
              <a:t>End goal:  Eliminate all stressors that distract from your academics</a:t>
            </a:r>
          </a:p>
          <a:p>
            <a:endParaRPr lang="en-US" sz="2800" dirty="0">
              <a:latin typeface="Univers Condensed" panose="020B0506020202050204" pitchFamily="34" charset="0"/>
            </a:endParaRPr>
          </a:p>
          <a:p>
            <a:endParaRPr lang="en-US" dirty="0">
              <a:latin typeface="Univers Condensed" panose="020B050602020205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F03833-0042-952D-4B6F-787B28353D32}"/>
              </a:ext>
            </a:extLst>
          </p:cNvPr>
          <p:cNvSpPr txBox="1"/>
          <p:nvPr/>
        </p:nvSpPr>
        <p:spPr>
          <a:xfrm>
            <a:off x="15683345" y="8132618"/>
            <a:ext cx="1524000" cy="519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5" name="Picture 14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EC9F381F-27E6-2508-0A13-1A4B1E2DD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48929" y="2426107"/>
            <a:ext cx="2034281" cy="2034281"/>
          </a:xfrm>
          <a:prstGeom prst="rect">
            <a:avLst/>
          </a:prstGeom>
        </p:spPr>
      </p:pic>
      <p:pic>
        <p:nvPicPr>
          <p:cNvPr id="16" name="Picture 15" descr="A picture containing black, darkness&#10;&#10;Description automatically generated">
            <a:extLst>
              <a:ext uri="{FF2B5EF4-FFF2-40B4-BE49-F238E27FC236}">
                <a16:creationId xmlns:a16="http://schemas.microsoft.com/office/drawing/2014/main" id="{42CFE50A-6603-65F8-A974-D496969AF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42287" y="2444768"/>
            <a:ext cx="2034281" cy="2034281"/>
          </a:xfrm>
          <a:prstGeom prst="rect">
            <a:avLst/>
          </a:prstGeom>
        </p:spPr>
      </p:pic>
      <p:pic>
        <p:nvPicPr>
          <p:cNvPr id="20" name="Picture 19" descr="A picture containing human face, person, smile, clothing&#10;&#10;Description automatically generated">
            <a:extLst>
              <a:ext uri="{FF2B5EF4-FFF2-40B4-BE49-F238E27FC236}">
                <a16:creationId xmlns:a16="http://schemas.microsoft.com/office/drawing/2014/main" id="{307E8711-6920-FC21-813C-5D6EAD0F61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766" y="2282222"/>
            <a:ext cx="4159151" cy="397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80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0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6E619A-CEC2-65A9-E82E-2501EB94C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97111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95400" y="347118"/>
            <a:ext cx="11999794" cy="115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225">
                <a:solidFill>
                  <a:schemeClr val="bg1"/>
                </a:solidFill>
                <a:latin typeface="Univers Condensed" panose="020B0506020202050204" pitchFamily="34" charset="0"/>
              </a:rPr>
              <a:t>Managing a surplus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95400" y="1406135"/>
            <a:ext cx="9882673" cy="5690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chemeClr val="bg1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Pay down credit cards, lines of credit, anything that’s costs money to hold a balance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chemeClr val="bg1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Pay as much as possible toward your OSAP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chemeClr val="bg1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Set aside money for next year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chemeClr val="bg1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Get professional advice on appropriate investing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chemeClr val="bg1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Focus on avoiding financial debt and stress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chemeClr val="bg1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Plan a little “me time” or “down time” to relax and rejuvenate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spc="30" dirty="0">
                <a:solidFill>
                  <a:schemeClr val="bg1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Save big purchases and travel as a graduation gift to yourself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endParaRPr lang="en-US" sz="2800" spc="30" dirty="0">
              <a:solidFill>
                <a:schemeClr val="bg1"/>
              </a:solidFill>
              <a:latin typeface="Univers Condensed" panose="020B050602020205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D923E-279A-CAE2-1C76-FDD38516F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3" y="1013784"/>
            <a:ext cx="6470701" cy="64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2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C6E619A-CEC2-65A9-E82E-2501EB94C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473" y="-703651"/>
            <a:ext cx="19327092" cy="1109056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21251" y="2832249"/>
            <a:ext cx="11999794" cy="1082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000" spc="225" dirty="0">
                <a:solidFill>
                  <a:srgbClr val="7A003C"/>
                </a:solidFill>
                <a:latin typeface="Univers" panose="020B0503020202020204" pitchFamily="34" charset="0"/>
              </a:rPr>
              <a:t>Getting ready to enroll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F89F1DF7-0974-E0F3-BBB7-ED2BD1BD44F1}"/>
              </a:ext>
            </a:extLst>
          </p:cNvPr>
          <p:cNvSpPr txBox="1"/>
          <p:nvPr/>
        </p:nvSpPr>
        <p:spPr>
          <a:xfrm>
            <a:off x="1239955" y="7260787"/>
            <a:ext cx="198636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000" spc="3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Prepare early!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356F8D6E-6CEE-064D-38B1-4CD79AE9348E}"/>
              </a:ext>
            </a:extLst>
          </p:cNvPr>
          <p:cNvSpPr txBox="1"/>
          <p:nvPr/>
        </p:nvSpPr>
        <p:spPr>
          <a:xfrm>
            <a:off x="4928595" y="6972246"/>
            <a:ext cx="2355273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000" spc="3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Meet your Academic Advisor</a:t>
            </a: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4124B0BA-DCDF-BD1C-9BAB-0F6C396CF37C}"/>
              </a:ext>
            </a:extLst>
          </p:cNvPr>
          <p:cNvSpPr txBox="1"/>
          <p:nvPr/>
        </p:nvSpPr>
        <p:spPr>
          <a:xfrm>
            <a:off x="8525023" y="6824306"/>
            <a:ext cx="2808210" cy="1689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700" spc="3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Learn your program requirements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4ECD88DC-A7F9-6807-0A41-253004FAFA5E}"/>
              </a:ext>
            </a:extLst>
          </p:cNvPr>
          <p:cNvSpPr txBox="1"/>
          <p:nvPr/>
        </p:nvSpPr>
        <p:spPr>
          <a:xfrm>
            <a:off x="11888424" y="1446710"/>
            <a:ext cx="5288228" cy="1112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500" spc="3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IMPORTANT!  </a:t>
            </a:r>
          </a:p>
          <a:p>
            <a:pPr algn="ctr">
              <a:lnSpc>
                <a:spcPts val="4500"/>
              </a:lnSpc>
            </a:pPr>
            <a:r>
              <a:rPr lang="en-US" sz="3500" spc="3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Read BEFORE you enroll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172035E0-651C-753B-CDD3-B90A61E43650}"/>
              </a:ext>
            </a:extLst>
          </p:cNvPr>
          <p:cNvSpPr txBox="1"/>
          <p:nvPr/>
        </p:nvSpPr>
        <p:spPr>
          <a:xfrm>
            <a:off x="11788726" y="2996054"/>
            <a:ext cx="5739618" cy="2228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500"/>
              </a:lnSpc>
              <a:buAutoNum type="arabicPeriod"/>
            </a:pPr>
            <a:r>
              <a:rPr lang="en-US" sz="2200" b="1" spc="30" dirty="0">
                <a:solidFill>
                  <a:srgbClr val="7A003C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Financial Term &amp; Conditions to Enrollment</a:t>
            </a:r>
          </a:p>
          <a:p>
            <a:pPr marL="457200" indent="-457200">
              <a:lnSpc>
                <a:spcPts val="4500"/>
              </a:lnSpc>
              <a:buAutoNum type="arabicPeriod"/>
            </a:pPr>
            <a:r>
              <a:rPr lang="en-US" sz="2200" b="1" spc="30" dirty="0">
                <a:solidFill>
                  <a:srgbClr val="7A003C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Financial General Information</a:t>
            </a:r>
          </a:p>
          <a:p>
            <a:pPr marL="457200" indent="-457200">
              <a:lnSpc>
                <a:spcPts val="4500"/>
              </a:lnSpc>
              <a:buAutoNum type="arabicPeriod"/>
            </a:pPr>
            <a:r>
              <a:rPr lang="en-US" sz="2200" b="1" spc="30" dirty="0">
                <a:solidFill>
                  <a:srgbClr val="7A003C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Delinquent Accounts &amp; Collection Policy</a:t>
            </a:r>
          </a:p>
          <a:p>
            <a:pPr algn="ctr">
              <a:lnSpc>
                <a:spcPts val="4500"/>
              </a:lnSpc>
            </a:pPr>
            <a:r>
              <a:rPr lang="en-US" b="1" i="1" spc="30" dirty="0">
                <a:solidFill>
                  <a:srgbClr val="7A003C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Links are in your Workbook</a:t>
            </a:r>
          </a:p>
        </p:txBody>
      </p:sp>
      <p:pic>
        <p:nvPicPr>
          <p:cNvPr id="9" name="Graphic 8" descr="Lightbulb with solid fill">
            <a:extLst>
              <a:ext uri="{FF2B5EF4-FFF2-40B4-BE49-F238E27FC236}">
                <a16:creationId xmlns:a16="http://schemas.microsoft.com/office/drawing/2014/main" id="{CED52BA9-E234-07CF-75CC-150C40434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21045" y="4709107"/>
            <a:ext cx="710046" cy="7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47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27B2F49-CA1D-FCB5-7340-418CDF9581C0}"/>
              </a:ext>
            </a:extLst>
          </p:cNvPr>
          <p:cNvSpPr txBox="1"/>
          <p:nvPr/>
        </p:nvSpPr>
        <p:spPr>
          <a:xfrm>
            <a:off x="-3000896" y="664771"/>
            <a:ext cx="157084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 dirty="0">
                <a:solidFill>
                  <a:srgbClr val="7A003C"/>
                </a:solidFill>
                <a:latin typeface="Univers Condensed" panose="020B0506020202050204" pitchFamily="34" charset="0"/>
              </a:rPr>
              <a:t>Payment Due Dates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4B103-CE7F-C584-5694-950228F4E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66" y="6261299"/>
            <a:ext cx="18393297" cy="3530600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25A95767-9FB2-EBC2-C644-55208A12C9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85051" y="7794612"/>
            <a:ext cx="4984776" cy="4984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49F713-8AA6-B95C-116E-F90DF5F66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631" y="2314797"/>
            <a:ext cx="13483195" cy="3742032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BCFE838E-5C02-78F4-B3C0-EF387AE52C00}"/>
              </a:ext>
            </a:extLst>
          </p:cNvPr>
          <p:cNvSpPr txBox="1"/>
          <p:nvPr/>
        </p:nvSpPr>
        <p:spPr>
          <a:xfrm>
            <a:off x="4964189" y="6811909"/>
            <a:ext cx="107326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Non/late payment by due dates are subject to:</a:t>
            </a:r>
          </a:p>
          <a:p>
            <a:endParaRPr lang="en-US" sz="2400" dirty="0">
              <a:solidFill>
                <a:srgbClr val="182722"/>
              </a:solidFill>
              <a:latin typeface="Univers Condensed" panose="020B050602020205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Late payment fee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Monthly interest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Financial blocks:  interim or full-service blocks</a:t>
            </a:r>
          </a:p>
        </p:txBody>
      </p:sp>
    </p:spTree>
    <p:extLst>
      <p:ext uri="{BB962C8B-B14F-4D97-AF65-F5344CB8AC3E}">
        <p14:creationId xmlns:p14="http://schemas.microsoft.com/office/powerpoint/2010/main" val="1030800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03DF1-EBA8-8F1A-C2B2-2D7AFBC5A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83"/>
          <a:stretch/>
        </p:blipFill>
        <p:spPr>
          <a:xfrm>
            <a:off x="1" y="3848258"/>
            <a:ext cx="2049372" cy="6434074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DC9CDEB-39D6-0256-3EAA-0E64C10C64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83"/>
          <a:stretch/>
        </p:blipFill>
        <p:spPr>
          <a:xfrm>
            <a:off x="1" y="74643"/>
            <a:ext cx="2049372" cy="6434074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5360227" y="8813302"/>
            <a:ext cx="6588756" cy="61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6"/>
              </a:lnSpc>
            </a:pPr>
            <a:r>
              <a:rPr lang="en-US" sz="3500" dirty="0">
                <a:solidFill>
                  <a:schemeClr val="bg1"/>
                </a:solidFill>
                <a:highlight>
                  <a:srgbClr val="7A003C"/>
                </a:highlight>
                <a:latin typeface="Univers Condensed" panose="020B0506020202050204" pitchFamily="34" charset="0"/>
                <a:cs typeface="Arial" panose="020B0604020202020204" pitchFamily="34" charset="0"/>
              </a:rPr>
              <a:t>Avoid interest charges – pay on time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44D6F1E4-DE61-0B49-9E9F-18D943E7657F}"/>
              </a:ext>
            </a:extLst>
          </p:cNvPr>
          <p:cNvSpPr txBox="1"/>
          <p:nvPr/>
        </p:nvSpPr>
        <p:spPr>
          <a:xfrm>
            <a:off x="-356244" y="863257"/>
            <a:ext cx="1587476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 spc="225" dirty="0">
                <a:solidFill>
                  <a:srgbClr val="7A003C"/>
                </a:solidFill>
                <a:latin typeface="Univers Condensed" panose="020B0506020202050204" pitchFamily="34" charset="0"/>
              </a:rPr>
              <a:t>Managing your Student Account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B56F78-5F90-6ECA-9766-BD26350310C0}"/>
              </a:ext>
            </a:extLst>
          </p:cNvPr>
          <p:cNvSpPr/>
          <p:nvPr/>
        </p:nvSpPr>
        <p:spPr>
          <a:xfrm>
            <a:off x="13626630" y="5859621"/>
            <a:ext cx="4427183" cy="409540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B559DF6F-1074-E3F9-2740-B361406DCEC9}"/>
              </a:ext>
            </a:extLst>
          </p:cNvPr>
          <p:cNvSpPr txBox="1"/>
          <p:nvPr/>
        </p:nvSpPr>
        <p:spPr>
          <a:xfrm>
            <a:off x="2634683" y="2752900"/>
            <a:ext cx="1479576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50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Remember: it’s your responsibility to review your Account Summary regularly.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735FEF01-6164-6EB8-42D4-E05489480CA0}"/>
              </a:ext>
            </a:extLst>
          </p:cNvPr>
          <p:cNvSpPr txBox="1"/>
          <p:nvPr/>
        </p:nvSpPr>
        <p:spPr>
          <a:xfrm>
            <a:off x="3250211" y="3567111"/>
            <a:ext cx="1291507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Make sure you understand all charges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Confirm all payments made have been received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20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All amounts owning are paid in full by the payment due dates for each term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EA579E24-E34C-508E-14B8-91D2B05EDA5B}"/>
              </a:ext>
            </a:extLst>
          </p:cNvPr>
          <p:cNvSpPr txBox="1"/>
          <p:nvPr/>
        </p:nvSpPr>
        <p:spPr>
          <a:xfrm>
            <a:off x="2634683" y="5542820"/>
            <a:ext cx="12530863" cy="61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6"/>
              </a:lnSpc>
            </a:pPr>
            <a:r>
              <a:rPr lang="en-US" sz="350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You should also set up: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F9762485-B41F-B860-7B7D-C3EA8079A1EC}"/>
              </a:ext>
            </a:extLst>
          </p:cNvPr>
          <p:cNvSpPr txBox="1"/>
          <p:nvPr/>
        </p:nvSpPr>
        <p:spPr>
          <a:xfrm>
            <a:off x="3250211" y="6437053"/>
            <a:ext cx="1042416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Online banking – pay McMaster as a bill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Direct Deposit – for easier refunds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Reminders for you to review your account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Regular review times with your parents/caregivers</a:t>
            </a:r>
          </a:p>
        </p:txBody>
      </p:sp>
      <p:pic>
        <p:nvPicPr>
          <p:cNvPr id="4" name="Picture 3" descr="A rainbow colored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DCEC063-981A-6445-21AD-57FC11625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969" y="5784979"/>
            <a:ext cx="4445747" cy="418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76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608A55D-ADD6-436B-00F3-739966B92205}"/>
              </a:ext>
            </a:extLst>
          </p:cNvPr>
          <p:cNvSpPr txBox="1"/>
          <p:nvPr/>
        </p:nvSpPr>
        <p:spPr>
          <a:xfrm>
            <a:off x="4524907" y="1683152"/>
            <a:ext cx="11636191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 panose="020B0506020202050204" pitchFamily="34" charset="0"/>
              </a:rPr>
              <a:t>Provides campus services to all students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 panose="020B0506020202050204" pitchFamily="34" charset="0"/>
              </a:rPr>
              <a:t>Enhances the student experience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 panose="020B0506020202050204" pitchFamily="34" charset="0"/>
              </a:rPr>
              <a:t>Clickable link on Mosaic Account Summary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 panose="020B0506020202050204" pitchFamily="34" charset="0"/>
              </a:rPr>
              <a:t>18+ units = MSU supplementary fee package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US" sz="3000" dirty="0">
                <a:latin typeface="Univers Condensed" panose="020B0506020202050204" pitchFamily="34" charset="0"/>
              </a:rPr>
              <a:t>Mandatory</a:t>
            </a:r>
            <a:r>
              <a:rPr lang="en-US" sz="3200" dirty="0">
                <a:latin typeface="Univers Condensed" panose="020B0506020202050204" pitchFamily="34" charset="0"/>
              </a:rPr>
              <a:t> packages assessed to all students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 panose="020B0506020202050204" pitchFamily="34" charset="0"/>
              </a:rPr>
              <a:t>4 groups of fees - University, MSU, Non-University and Society</a:t>
            </a:r>
          </a:p>
          <a:p>
            <a:pPr marL="685800" lvl="1"/>
            <a:endParaRPr lang="en-US" sz="3200" dirty="0">
              <a:latin typeface="Univers Condensed" panose="020B0506020202050204" pitchFamily="34" charset="0"/>
            </a:endParaRPr>
          </a:p>
          <a:p>
            <a:pPr marL="1571625" lvl="2" indent="-428625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 panose="020B0506020202050204" pitchFamily="34" charset="0"/>
              </a:rPr>
              <a:t>Health/Dental Insurance</a:t>
            </a:r>
          </a:p>
          <a:p>
            <a:pPr marL="1571625" lvl="2" indent="-428625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 panose="020B0506020202050204" pitchFamily="34" charset="0"/>
              </a:rPr>
              <a:t>HSR bus pass</a:t>
            </a:r>
          </a:p>
          <a:p>
            <a:pPr marL="1571625" lvl="2" indent="-428625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 panose="020B0506020202050204" pitchFamily="34" charset="0"/>
              </a:rPr>
              <a:t>PULSE gym membership</a:t>
            </a:r>
          </a:p>
          <a:p>
            <a:pPr marL="1571625" lvl="2" indent="-428625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 panose="020B0506020202050204" pitchFamily="34" charset="0"/>
              </a:rPr>
              <a:t>Wellness Centre</a:t>
            </a:r>
          </a:p>
          <a:p>
            <a:pPr marL="1143000" lvl="2"/>
            <a:endParaRPr lang="en-US" sz="3200" dirty="0">
              <a:latin typeface="Univers Condensed" panose="020B0506020202050204" pitchFamily="34" charset="0"/>
            </a:endParaRPr>
          </a:p>
          <a:p>
            <a:pPr marL="685800" lvl="1"/>
            <a:r>
              <a:rPr lang="en-US" sz="3200" dirty="0">
                <a:latin typeface="Univers Condensed" panose="020B0506020202050204" pitchFamily="34" charset="0"/>
              </a:rPr>
              <a:t>Opting-Out of health and/or dental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 panose="020B0506020202050204" pitchFamily="34" charset="0"/>
              </a:rPr>
              <a:t>Who can?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 panose="020B0506020202050204" pitchFamily="34" charset="0"/>
              </a:rPr>
              <a:t>When:  Sept 1 – 30 only</a:t>
            </a:r>
          </a:p>
          <a:p>
            <a:pPr marL="1114425" lvl="1" indent="-428625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 panose="020B0506020202050204" pitchFamily="34" charset="0"/>
              </a:rPr>
              <a:t>How?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27B2F49-CA1D-FCB5-7340-418CDF9581C0}"/>
              </a:ext>
            </a:extLst>
          </p:cNvPr>
          <p:cNvSpPr txBox="1"/>
          <p:nvPr/>
        </p:nvSpPr>
        <p:spPr>
          <a:xfrm>
            <a:off x="-3000896" y="664771"/>
            <a:ext cx="15708499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 dirty="0">
                <a:solidFill>
                  <a:srgbClr val="7A003C"/>
                </a:solidFill>
                <a:latin typeface="Univers Condensed" panose="020B0506020202050204" pitchFamily="34" charset="0"/>
              </a:rPr>
              <a:t>Supplementary Fees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331E3DB-3F65-7C4C-AC9C-83B6ACB29818}"/>
              </a:ext>
            </a:extLst>
          </p:cNvPr>
          <p:cNvSpPr/>
          <p:nvPr/>
        </p:nvSpPr>
        <p:spPr>
          <a:xfrm>
            <a:off x="10420938" y="5237356"/>
            <a:ext cx="306231" cy="17946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8D53FA-ECE6-7042-91EF-70AF09CCF975}"/>
              </a:ext>
            </a:extLst>
          </p:cNvPr>
          <p:cNvSpPr txBox="1"/>
          <p:nvPr/>
        </p:nvSpPr>
        <p:spPr>
          <a:xfrm>
            <a:off x="10697414" y="5534522"/>
            <a:ext cx="2085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A003C"/>
                </a:solidFill>
                <a:latin typeface="Univers Condensed" panose="020B0506020202050204" pitchFamily="34" charset="0"/>
              </a:rPr>
              <a:t>12-month coverage / access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4B103-CE7F-C584-5694-950228F4E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66" y="6261299"/>
            <a:ext cx="18393297" cy="3530600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25A95767-9FB2-EBC2-C644-55208A12C9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85051" y="7794612"/>
            <a:ext cx="4984776" cy="4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28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83E45A-C1D1-C57D-1702-5F85991D2A81}"/>
              </a:ext>
            </a:extLst>
          </p:cNvPr>
          <p:cNvGrpSpPr/>
          <p:nvPr/>
        </p:nvGrpSpPr>
        <p:grpSpPr>
          <a:xfrm>
            <a:off x="573503" y="8313700"/>
            <a:ext cx="5161350" cy="1670133"/>
            <a:chOff x="1905000" y="1746428"/>
            <a:chExt cx="7100112" cy="2229302"/>
          </a:xfrm>
        </p:grpSpPr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1F5AAFB9-AD38-BFC4-209B-2B0B01C8FC58}"/>
                </a:ext>
              </a:extLst>
            </p:cNvPr>
            <p:cNvSpPr/>
            <p:nvPr/>
          </p:nvSpPr>
          <p:spPr>
            <a:xfrm>
              <a:off x="1905000" y="1746428"/>
              <a:ext cx="7100112" cy="22293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45AA8BAB-0D3E-EAE8-9D06-35C89F592A66}"/>
                </a:ext>
              </a:extLst>
            </p:cNvPr>
            <p:cNvGrpSpPr/>
            <p:nvPr/>
          </p:nvGrpSpPr>
          <p:grpSpPr>
            <a:xfrm>
              <a:off x="1905000" y="1746428"/>
              <a:ext cx="2229301" cy="2229301"/>
              <a:chOff x="0" y="0"/>
              <a:chExt cx="6350000" cy="6350000"/>
            </a:xfrm>
          </p:grpSpPr>
          <p:sp>
            <p:nvSpPr>
              <p:cNvPr id="5" name="Freeform 10">
                <a:extLst>
                  <a:ext uri="{FF2B5EF4-FFF2-40B4-BE49-F238E27FC236}">
                    <a16:creationId xmlns:a16="http://schemas.microsoft.com/office/drawing/2014/main" id="{F9275571-30B6-CDE4-6DBF-800FB914481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BD3E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3F7DC8-79D8-1309-F293-DD92C68E4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585" y="8519968"/>
            <a:ext cx="2035484" cy="12575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81EDE88-0344-CCBA-E5A3-B1E65155263E}"/>
              </a:ext>
            </a:extLst>
          </p:cNvPr>
          <p:cNvGrpSpPr/>
          <p:nvPr/>
        </p:nvGrpSpPr>
        <p:grpSpPr>
          <a:xfrm>
            <a:off x="6642057" y="8313700"/>
            <a:ext cx="5161350" cy="1670132"/>
            <a:chOff x="1900026" y="4212043"/>
            <a:chExt cx="7105086" cy="2229302"/>
          </a:xfrm>
        </p:grpSpPr>
        <p:sp>
          <p:nvSpPr>
            <p:cNvPr id="8" name="Rounded Rectangle 2">
              <a:extLst>
                <a:ext uri="{FF2B5EF4-FFF2-40B4-BE49-F238E27FC236}">
                  <a16:creationId xmlns:a16="http://schemas.microsoft.com/office/drawing/2014/main" id="{089EB02B-6267-CA42-FD58-B7A6309FF792}"/>
                </a:ext>
              </a:extLst>
            </p:cNvPr>
            <p:cNvSpPr/>
            <p:nvPr/>
          </p:nvSpPr>
          <p:spPr>
            <a:xfrm>
              <a:off x="1905000" y="4212043"/>
              <a:ext cx="7100112" cy="22293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FDBAA6C4-12D8-CA14-04C6-F36B7D4FC85B}"/>
                </a:ext>
              </a:extLst>
            </p:cNvPr>
            <p:cNvGrpSpPr/>
            <p:nvPr/>
          </p:nvGrpSpPr>
          <p:grpSpPr>
            <a:xfrm>
              <a:off x="1900026" y="4212043"/>
              <a:ext cx="2229302" cy="2229302"/>
              <a:chOff x="0" y="0"/>
              <a:chExt cx="6350000" cy="6350000"/>
            </a:xfrm>
          </p:grpSpPr>
          <p:sp>
            <p:nvSpPr>
              <p:cNvPr id="10" name="Freeform 4">
                <a:extLst>
                  <a:ext uri="{FF2B5EF4-FFF2-40B4-BE49-F238E27FC236}">
                    <a16:creationId xmlns:a16="http://schemas.microsoft.com/office/drawing/2014/main" id="{1C204A18-14D6-C803-6984-67531F49763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1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B418CB3-0C95-66EE-D830-38C154AACBE1}"/>
              </a:ext>
            </a:extLst>
          </p:cNvPr>
          <p:cNvSpPr txBox="1"/>
          <p:nvPr/>
        </p:nvSpPr>
        <p:spPr>
          <a:xfrm>
            <a:off x="8050260" y="8825600"/>
            <a:ext cx="3810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msumcmaster.ca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33925C-6BE2-686A-E347-2627CC9C5884}"/>
              </a:ext>
            </a:extLst>
          </p:cNvPr>
          <p:cNvGrpSpPr/>
          <p:nvPr/>
        </p:nvGrpSpPr>
        <p:grpSpPr>
          <a:xfrm>
            <a:off x="12710612" y="8319084"/>
            <a:ext cx="5156377" cy="1670133"/>
            <a:chOff x="1905000" y="6896100"/>
            <a:chExt cx="7100112" cy="2229302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8727C35E-CAAD-5452-2002-EBB440CEB18F}"/>
                </a:ext>
              </a:extLst>
            </p:cNvPr>
            <p:cNvSpPr/>
            <p:nvPr/>
          </p:nvSpPr>
          <p:spPr>
            <a:xfrm>
              <a:off x="1905000" y="6896100"/>
              <a:ext cx="7100112" cy="22293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84A0D1BA-B7DD-9795-9503-239388E0EA6D}"/>
                </a:ext>
              </a:extLst>
            </p:cNvPr>
            <p:cNvGrpSpPr/>
            <p:nvPr/>
          </p:nvGrpSpPr>
          <p:grpSpPr>
            <a:xfrm>
              <a:off x="1909951" y="6901073"/>
              <a:ext cx="2209452" cy="2219355"/>
              <a:chOff x="14166" y="0"/>
              <a:chExt cx="6321666" cy="6350000"/>
            </a:xfrm>
          </p:grpSpPr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E79AB908-DFD4-F922-7616-C7F5990B715F}"/>
                  </a:ext>
                </a:extLst>
              </p:cNvPr>
              <p:cNvSpPr/>
              <p:nvPr/>
            </p:nvSpPr>
            <p:spPr>
              <a:xfrm>
                <a:off x="14166" y="0"/>
                <a:ext cx="632166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2D75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0D1702-CE1E-00EB-C5D0-84C868F7EDC0}"/>
              </a:ext>
            </a:extLst>
          </p:cNvPr>
          <p:cNvSpPr txBox="1"/>
          <p:nvPr/>
        </p:nvSpPr>
        <p:spPr>
          <a:xfrm>
            <a:off x="14318798" y="8414173"/>
            <a:ext cx="3395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Clubs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Employment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Food Collective Centre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646006-0E7D-1103-E3C7-632C00A2DDBB}"/>
              </a:ext>
            </a:extLst>
          </p:cNvPr>
          <p:cNvSpPr txBox="1"/>
          <p:nvPr/>
        </p:nvSpPr>
        <p:spPr>
          <a:xfrm>
            <a:off x="15987252" y="3368655"/>
            <a:ext cx="1727245" cy="2056973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7A003C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>
              <a:lnSpc>
                <a:spcPts val="2160"/>
              </a:lnSpc>
            </a:pPr>
            <a:r>
              <a:rPr lang="en-US" sz="2400" b="1" i="1" dirty="0">
                <a:solidFill>
                  <a:srgbClr val="7A003C"/>
                </a:solidFill>
              </a:rPr>
              <a:t>NOTE:  </a:t>
            </a:r>
          </a:p>
          <a:p>
            <a:pPr algn="ctr">
              <a:lnSpc>
                <a:spcPts val="2160"/>
              </a:lnSpc>
            </a:pPr>
            <a:r>
              <a:rPr lang="en-US" sz="2400" i="1" dirty="0">
                <a:solidFill>
                  <a:srgbClr val="7A003C"/>
                </a:solidFill>
              </a:rPr>
              <a:t>All fees illustrated are from </a:t>
            </a:r>
          </a:p>
          <a:p>
            <a:pPr algn="ctr">
              <a:lnSpc>
                <a:spcPts val="2160"/>
              </a:lnSpc>
            </a:pPr>
            <a:r>
              <a:rPr lang="en-US" sz="2400" i="1" dirty="0">
                <a:solidFill>
                  <a:srgbClr val="7A003C"/>
                </a:solidFill>
              </a:rPr>
              <a:t>2023-2024.</a:t>
            </a:r>
          </a:p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9658DB-D347-D3BD-D78C-79E4B809A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865085"/>
            <a:ext cx="8298873" cy="714298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E57ECD-9E3B-0D85-8B73-E810532B9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5055" y="865085"/>
            <a:ext cx="5483177" cy="71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6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56920DB-F206-B877-0E48-936722F28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66" y="37322"/>
            <a:ext cx="18288000" cy="10287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418ACBA-3A44-5F6F-1B95-8A444EE500C0}"/>
              </a:ext>
            </a:extLst>
          </p:cNvPr>
          <p:cNvGrpSpPr/>
          <p:nvPr/>
        </p:nvGrpSpPr>
        <p:grpSpPr>
          <a:xfrm>
            <a:off x="2133600" y="4991100"/>
            <a:ext cx="2743200" cy="936422"/>
            <a:chOff x="2286000" y="4874131"/>
            <a:chExt cx="2743200" cy="936422"/>
          </a:xfrm>
        </p:grpSpPr>
        <p:sp>
          <p:nvSpPr>
            <p:cNvPr id="11" name="TextBox 11"/>
            <p:cNvSpPr txBox="1"/>
            <p:nvPr/>
          </p:nvSpPr>
          <p:spPr>
            <a:xfrm>
              <a:off x="2286000" y="4874131"/>
              <a:ext cx="2743200" cy="5358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200" b="1" spc="30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Bookstore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286000" y="5372100"/>
              <a:ext cx="2743200" cy="4384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Purchases</a:t>
              </a:r>
            </a:p>
          </p:txBody>
        </p:sp>
      </p:grpSp>
      <p:sp>
        <p:nvSpPr>
          <p:cNvPr id="21" name="TextBox 5">
            <a:extLst>
              <a:ext uri="{FF2B5EF4-FFF2-40B4-BE49-F238E27FC236}">
                <a16:creationId xmlns:a16="http://schemas.microsoft.com/office/drawing/2014/main" id="{1DC29117-CD92-C732-1E13-69CB17B6784A}"/>
              </a:ext>
            </a:extLst>
          </p:cNvPr>
          <p:cNvSpPr txBox="1"/>
          <p:nvPr/>
        </p:nvSpPr>
        <p:spPr>
          <a:xfrm>
            <a:off x="1011383" y="543352"/>
            <a:ext cx="15738764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000" spc="225">
                <a:solidFill>
                  <a:srgbClr val="7A003C"/>
                </a:solidFill>
                <a:latin typeface="Univers" panose="020B0503020202020204" pitchFamily="34" charset="0"/>
              </a:rPr>
              <a:t>Other items you may see in your Student Account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E7C7C5-0B0D-4916-E9E4-CC09BE29A231}"/>
              </a:ext>
            </a:extLst>
          </p:cNvPr>
          <p:cNvGrpSpPr/>
          <p:nvPr/>
        </p:nvGrpSpPr>
        <p:grpSpPr>
          <a:xfrm>
            <a:off x="2152650" y="8496300"/>
            <a:ext cx="2743200" cy="936422"/>
            <a:chOff x="2286000" y="4874131"/>
            <a:chExt cx="2743200" cy="936422"/>
          </a:xfrm>
        </p:grpSpPr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FA8FDFE4-C196-12E6-E9C7-3A98E901FFB6}"/>
                </a:ext>
              </a:extLst>
            </p:cNvPr>
            <p:cNvSpPr txBox="1"/>
            <p:nvPr/>
          </p:nvSpPr>
          <p:spPr>
            <a:xfrm>
              <a:off x="2286000" y="4874131"/>
              <a:ext cx="2743200" cy="538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200" b="1" spc="30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Parking</a:t>
              </a:r>
            </a:p>
          </p:txBody>
        </p:sp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6774DF39-2EF3-804E-7814-CC6C78AE2C7A}"/>
                </a:ext>
              </a:extLst>
            </p:cNvPr>
            <p:cNvSpPr txBox="1"/>
            <p:nvPr/>
          </p:nvSpPr>
          <p:spPr>
            <a:xfrm>
              <a:off x="2286000" y="5372100"/>
              <a:ext cx="2743200" cy="4384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Infractions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0A563D-5B10-C91C-EB72-9B6E415C8D36}"/>
              </a:ext>
            </a:extLst>
          </p:cNvPr>
          <p:cNvGrpSpPr/>
          <p:nvPr/>
        </p:nvGrpSpPr>
        <p:grpSpPr>
          <a:xfrm>
            <a:off x="5905500" y="4972050"/>
            <a:ext cx="2743200" cy="936487"/>
            <a:chOff x="2286000" y="4874131"/>
            <a:chExt cx="2743200" cy="936487"/>
          </a:xfrm>
        </p:grpSpPr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2902AA70-2D19-A968-EF21-046525D467BC}"/>
                </a:ext>
              </a:extLst>
            </p:cNvPr>
            <p:cNvSpPr txBox="1"/>
            <p:nvPr/>
          </p:nvSpPr>
          <p:spPr>
            <a:xfrm>
              <a:off x="2286000" y="4874131"/>
              <a:ext cx="2743200" cy="538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200" b="1" spc="30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Residence</a:t>
              </a: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314746D4-054C-24BD-4F9F-459DC3BD1519}"/>
                </a:ext>
              </a:extLst>
            </p:cNvPr>
            <p:cNvSpPr txBox="1"/>
            <p:nvPr/>
          </p:nvSpPr>
          <p:spPr>
            <a:xfrm>
              <a:off x="2286000" y="5372100"/>
              <a:ext cx="2743200" cy="4385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Deposit (credit)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D7D693-9F1B-C368-77F2-AB8797D74E0E}"/>
              </a:ext>
            </a:extLst>
          </p:cNvPr>
          <p:cNvGrpSpPr/>
          <p:nvPr/>
        </p:nvGrpSpPr>
        <p:grpSpPr>
          <a:xfrm>
            <a:off x="5924550" y="8477250"/>
            <a:ext cx="2743200" cy="936422"/>
            <a:chOff x="2286000" y="4874131"/>
            <a:chExt cx="2743200" cy="936422"/>
          </a:xfrm>
        </p:grpSpPr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027A609E-A9F9-21A9-8C50-DCDA1B7F50D6}"/>
                </a:ext>
              </a:extLst>
            </p:cNvPr>
            <p:cNvSpPr txBox="1"/>
            <p:nvPr/>
          </p:nvSpPr>
          <p:spPr>
            <a:xfrm>
              <a:off x="2286000" y="4874131"/>
              <a:ext cx="2743200" cy="538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200" b="1" spc="30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Lab Fines</a:t>
              </a: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49A80385-632A-4F8F-70B1-C4965514C3F7}"/>
                </a:ext>
              </a:extLst>
            </p:cNvPr>
            <p:cNvSpPr txBox="1"/>
            <p:nvPr/>
          </p:nvSpPr>
          <p:spPr>
            <a:xfrm>
              <a:off x="2286000" y="5372100"/>
              <a:ext cx="2743200" cy="4384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endParaRPr lang="en-US" sz="2500" spc="25">
                <a:solidFill>
                  <a:srgbClr val="5E6A7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19FDF70-C110-8035-64C1-A90E3B16C714}"/>
              </a:ext>
            </a:extLst>
          </p:cNvPr>
          <p:cNvGrpSpPr/>
          <p:nvPr/>
        </p:nvGrpSpPr>
        <p:grpSpPr>
          <a:xfrm>
            <a:off x="9810750" y="5029200"/>
            <a:ext cx="2743200" cy="936422"/>
            <a:chOff x="2286000" y="4874131"/>
            <a:chExt cx="2743200" cy="936422"/>
          </a:xfrm>
        </p:grpSpPr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CC60DEC4-EBB4-1F90-4A19-482AB9DE5E43}"/>
                </a:ext>
              </a:extLst>
            </p:cNvPr>
            <p:cNvSpPr txBox="1"/>
            <p:nvPr/>
          </p:nvSpPr>
          <p:spPr>
            <a:xfrm>
              <a:off x="2286000" y="4874131"/>
              <a:ext cx="2743200" cy="538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200" b="1" spc="30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Awards</a:t>
              </a:r>
            </a:p>
          </p:txBody>
        </p:sp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6B8E4B76-011E-53D4-8063-E87647F315B8}"/>
                </a:ext>
              </a:extLst>
            </p:cNvPr>
            <p:cNvSpPr txBox="1"/>
            <p:nvPr/>
          </p:nvSpPr>
          <p:spPr>
            <a:xfrm>
              <a:off x="2286000" y="5372100"/>
              <a:ext cx="2743200" cy="4384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(credits)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E3223AC-4CEB-5EB0-660C-E90B48EF5640}"/>
              </a:ext>
            </a:extLst>
          </p:cNvPr>
          <p:cNvGrpSpPr/>
          <p:nvPr/>
        </p:nvGrpSpPr>
        <p:grpSpPr>
          <a:xfrm>
            <a:off x="9829800" y="8534400"/>
            <a:ext cx="2743200" cy="930588"/>
            <a:chOff x="2286000" y="4874131"/>
            <a:chExt cx="2743200" cy="930588"/>
          </a:xfrm>
        </p:grpSpPr>
        <p:sp>
          <p:nvSpPr>
            <p:cNvPr id="38" name="TextBox 11">
              <a:extLst>
                <a:ext uri="{FF2B5EF4-FFF2-40B4-BE49-F238E27FC236}">
                  <a16:creationId xmlns:a16="http://schemas.microsoft.com/office/drawing/2014/main" id="{C5020C90-EEEE-776A-049D-7755FE5C3280}"/>
                </a:ext>
              </a:extLst>
            </p:cNvPr>
            <p:cNvSpPr txBox="1"/>
            <p:nvPr/>
          </p:nvSpPr>
          <p:spPr>
            <a:xfrm>
              <a:off x="2286000" y="4874131"/>
              <a:ext cx="2743200" cy="538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200" b="1" spc="30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Equipment</a:t>
              </a:r>
            </a:p>
          </p:txBody>
        </p:sp>
        <p:sp>
          <p:nvSpPr>
            <p:cNvPr id="39" name="TextBox 12">
              <a:extLst>
                <a:ext uri="{FF2B5EF4-FFF2-40B4-BE49-F238E27FC236}">
                  <a16:creationId xmlns:a16="http://schemas.microsoft.com/office/drawing/2014/main" id="{2D3D9979-6E4D-3BDC-0836-836F68E91250}"/>
                </a:ext>
              </a:extLst>
            </p:cNvPr>
            <p:cNvSpPr txBox="1"/>
            <p:nvPr/>
          </p:nvSpPr>
          <p:spPr>
            <a:xfrm>
              <a:off x="2286000" y="5372100"/>
              <a:ext cx="2743200" cy="4326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300" spc="25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charges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5715615-E10A-2F29-F62F-C632130CBA82}"/>
              </a:ext>
            </a:extLst>
          </p:cNvPr>
          <p:cNvGrpSpPr/>
          <p:nvPr/>
        </p:nvGrpSpPr>
        <p:grpSpPr>
          <a:xfrm>
            <a:off x="13582650" y="5010150"/>
            <a:ext cx="2743200" cy="936422"/>
            <a:chOff x="2286000" y="4874131"/>
            <a:chExt cx="2743200" cy="936422"/>
          </a:xfrm>
        </p:grpSpPr>
        <p:sp>
          <p:nvSpPr>
            <p:cNvPr id="41" name="TextBox 11">
              <a:extLst>
                <a:ext uri="{FF2B5EF4-FFF2-40B4-BE49-F238E27FC236}">
                  <a16:creationId xmlns:a16="http://schemas.microsoft.com/office/drawing/2014/main" id="{E307DA35-A17F-4E11-A10F-DB59F1BF123B}"/>
                </a:ext>
              </a:extLst>
            </p:cNvPr>
            <p:cNvSpPr txBox="1"/>
            <p:nvPr/>
          </p:nvSpPr>
          <p:spPr>
            <a:xfrm>
              <a:off x="2286000" y="4874131"/>
              <a:ext cx="2743200" cy="538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200" b="1" spc="30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OSAP</a:t>
              </a:r>
            </a:p>
          </p:txBody>
        </p:sp>
        <p:sp>
          <p:nvSpPr>
            <p:cNvPr id="42" name="TextBox 12">
              <a:extLst>
                <a:ext uri="{FF2B5EF4-FFF2-40B4-BE49-F238E27FC236}">
                  <a16:creationId xmlns:a16="http://schemas.microsoft.com/office/drawing/2014/main" id="{45C29D27-47DF-D1A0-89B4-6CDEDDC2DDBA}"/>
                </a:ext>
              </a:extLst>
            </p:cNvPr>
            <p:cNvSpPr txBox="1"/>
            <p:nvPr/>
          </p:nvSpPr>
          <p:spPr>
            <a:xfrm>
              <a:off x="2286000" y="5372100"/>
              <a:ext cx="2743200" cy="4384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(credit)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E20DFAE-3EEC-9337-A55D-E80F11F714A5}"/>
              </a:ext>
            </a:extLst>
          </p:cNvPr>
          <p:cNvGrpSpPr/>
          <p:nvPr/>
        </p:nvGrpSpPr>
        <p:grpSpPr>
          <a:xfrm>
            <a:off x="12787532" y="8515350"/>
            <a:ext cx="3962615" cy="936422"/>
            <a:chOff x="1471832" y="4874131"/>
            <a:chExt cx="3962615" cy="936422"/>
          </a:xfrm>
        </p:grpSpPr>
        <p:sp>
          <p:nvSpPr>
            <p:cNvPr id="44" name="TextBox 11">
              <a:extLst>
                <a:ext uri="{FF2B5EF4-FFF2-40B4-BE49-F238E27FC236}">
                  <a16:creationId xmlns:a16="http://schemas.microsoft.com/office/drawing/2014/main" id="{C297DBA3-8DF9-32A7-86C3-F1D81DB3F193}"/>
                </a:ext>
              </a:extLst>
            </p:cNvPr>
            <p:cNvSpPr txBox="1"/>
            <p:nvPr/>
          </p:nvSpPr>
          <p:spPr>
            <a:xfrm>
              <a:off x="1471832" y="4874131"/>
              <a:ext cx="3962615" cy="5358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200" b="1" spc="300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Code of Conduct</a:t>
              </a:r>
            </a:p>
          </p:txBody>
        </p:sp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id="{9CDEFC2A-4316-3235-DF5A-C50FDA32FD1A}"/>
                </a:ext>
              </a:extLst>
            </p:cNvPr>
            <p:cNvSpPr txBox="1"/>
            <p:nvPr/>
          </p:nvSpPr>
          <p:spPr>
            <a:xfrm>
              <a:off x="2286000" y="5372100"/>
              <a:ext cx="2743200" cy="4384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spc="25">
                  <a:solidFill>
                    <a:srgbClr val="5E6A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Fine</a:t>
              </a:r>
            </a:p>
          </p:txBody>
        </p:sp>
      </p:grpSp>
      <p:pic>
        <p:nvPicPr>
          <p:cNvPr id="4" name="Picture 3" descr="A book with a bookmark&#10;&#10;Description automatically generated">
            <a:extLst>
              <a:ext uri="{FF2B5EF4-FFF2-40B4-BE49-F238E27FC236}">
                <a16:creationId xmlns:a16="http://schemas.microsoft.com/office/drawing/2014/main" id="{FE9CEE8F-70C3-D945-E748-2B5717CA6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71" y="2979242"/>
            <a:ext cx="1524000" cy="1524000"/>
          </a:xfrm>
          <a:prstGeom prst="rect">
            <a:avLst/>
          </a:prstGeom>
        </p:spPr>
      </p:pic>
      <p:pic>
        <p:nvPicPr>
          <p:cNvPr id="8" name="Picture 7" descr="A picture containing graphics, design, symbol&#10;&#10;Description automatically generated">
            <a:extLst>
              <a:ext uri="{FF2B5EF4-FFF2-40B4-BE49-F238E27FC236}">
                <a16:creationId xmlns:a16="http://schemas.microsoft.com/office/drawing/2014/main" id="{E32CE36B-BB6F-0BD5-7218-35A62E5E9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56" y="2995059"/>
            <a:ext cx="1524000" cy="1524000"/>
          </a:xfrm>
          <a:prstGeom prst="rect">
            <a:avLst/>
          </a:prstGeom>
        </p:spPr>
      </p:pic>
      <p:pic>
        <p:nvPicPr>
          <p:cNvPr id="14" name="Picture 13" descr="A hand with a dollar sign&#10;&#10;Description automatically generated with medium confidence">
            <a:extLst>
              <a:ext uri="{FF2B5EF4-FFF2-40B4-BE49-F238E27FC236}">
                <a16:creationId xmlns:a16="http://schemas.microsoft.com/office/drawing/2014/main" id="{9F006DE6-2307-ED37-5DCD-D767D39EE4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387" y="2752267"/>
            <a:ext cx="1860198" cy="1860198"/>
          </a:xfrm>
          <a:prstGeom prst="rect">
            <a:avLst/>
          </a:prstGeom>
        </p:spPr>
      </p:pic>
      <p:pic>
        <p:nvPicPr>
          <p:cNvPr id="18" name="Picture 17" descr="A black and white rectangular sign with black text&#10;&#10;Description automatically generated with low confidence">
            <a:extLst>
              <a:ext uri="{FF2B5EF4-FFF2-40B4-BE49-F238E27FC236}">
                <a16:creationId xmlns:a16="http://schemas.microsoft.com/office/drawing/2014/main" id="{4113CF5A-8CCA-701F-E434-52A8340F5B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502" y="3488333"/>
            <a:ext cx="1249981" cy="611276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23703DDB-9DDD-F234-723D-EDAEDCE20B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</a:blip>
          <a:stretch>
            <a:fillRect/>
          </a:stretch>
        </p:blipFill>
        <p:spPr>
          <a:xfrm>
            <a:off x="2876321" y="6878314"/>
            <a:ext cx="952697" cy="912668"/>
          </a:xfrm>
          <a:prstGeom prst="rect">
            <a:avLst/>
          </a:prstGeom>
        </p:spPr>
      </p:pic>
      <p:pic>
        <p:nvPicPr>
          <p:cNvPr id="46" name="Picture 45" descr="A picture containing sketch, screenshot, graphics, design&#10;&#10;Description automatically generated">
            <a:extLst>
              <a:ext uri="{FF2B5EF4-FFF2-40B4-BE49-F238E27FC236}">
                <a16:creationId xmlns:a16="http://schemas.microsoft.com/office/drawing/2014/main" id="{F330F6FE-26CD-416B-A5B8-BC71FA2D29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756" y="6577891"/>
            <a:ext cx="1524000" cy="1524000"/>
          </a:xfrm>
          <a:prstGeom prst="rect">
            <a:avLst/>
          </a:prstGeom>
        </p:spPr>
      </p:pic>
      <p:pic>
        <p:nvPicPr>
          <p:cNvPr id="48" name="Picture 47" descr="A picture containing graphics, font, symbol, screenshot&#10;&#10;Description automatically generated">
            <a:extLst>
              <a:ext uri="{FF2B5EF4-FFF2-40B4-BE49-F238E27FC236}">
                <a16:creationId xmlns:a16="http://schemas.microsoft.com/office/drawing/2014/main" id="{1022370F-374B-8293-2F9D-5ED606797D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486" y="6577891"/>
            <a:ext cx="1524000" cy="1524000"/>
          </a:xfrm>
          <a:prstGeom prst="rect">
            <a:avLst/>
          </a:prstGeom>
        </p:spPr>
      </p:pic>
      <p:pic>
        <p:nvPicPr>
          <p:cNvPr id="50" name="Picture 49" descr="A picture containing black, silhouette, black and white&#10;&#10;Description automatically generated">
            <a:extLst>
              <a:ext uri="{FF2B5EF4-FFF2-40B4-BE49-F238E27FC236}">
                <a16:creationId xmlns:a16="http://schemas.microsoft.com/office/drawing/2014/main" id="{A3F161DD-2BA7-2715-1B02-30CCA41D8B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579" y="6340735"/>
            <a:ext cx="1987825" cy="19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41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D8013D2-916A-6728-1BB6-15E838E6DEC3}"/>
              </a:ext>
            </a:extLst>
          </p:cNvPr>
          <p:cNvGrpSpPr/>
          <p:nvPr/>
        </p:nvGrpSpPr>
        <p:grpSpPr>
          <a:xfrm>
            <a:off x="9283163" y="1331202"/>
            <a:ext cx="7105086" cy="2229302"/>
            <a:chOff x="1900026" y="4212043"/>
            <a:chExt cx="7105086" cy="2229302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F835472-35F9-DBFD-53CE-7517DD72C4E4}"/>
                </a:ext>
              </a:extLst>
            </p:cNvPr>
            <p:cNvSpPr/>
            <p:nvPr/>
          </p:nvSpPr>
          <p:spPr>
            <a:xfrm>
              <a:off x="1905000" y="4212043"/>
              <a:ext cx="7100112" cy="22293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68206A76-BFC0-6E1C-9A02-DA7901B1CE6F}"/>
                </a:ext>
              </a:extLst>
            </p:cNvPr>
            <p:cNvGrpSpPr/>
            <p:nvPr/>
          </p:nvGrpSpPr>
          <p:grpSpPr>
            <a:xfrm>
              <a:off x="1900026" y="4212043"/>
              <a:ext cx="2229302" cy="2229302"/>
              <a:chOff x="0" y="0"/>
              <a:chExt cx="6350000" cy="6350000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29DCB40F-F3D2-0883-81D5-1AB3BE6BFFD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1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D7B6083-57EC-4F10-3DA0-6E5C753E48C8}"/>
              </a:ext>
            </a:extLst>
          </p:cNvPr>
          <p:cNvGrpSpPr/>
          <p:nvPr/>
        </p:nvGrpSpPr>
        <p:grpSpPr>
          <a:xfrm>
            <a:off x="5002741" y="3849980"/>
            <a:ext cx="7100112" cy="2229302"/>
            <a:chOff x="1905000" y="6896100"/>
            <a:chExt cx="7100112" cy="222930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CB205B0-076B-3ECE-CB02-F520E7207763}"/>
                </a:ext>
              </a:extLst>
            </p:cNvPr>
            <p:cNvSpPr/>
            <p:nvPr/>
          </p:nvSpPr>
          <p:spPr>
            <a:xfrm>
              <a:off x="1905000" y="6896100"/>
              <a:ext cx="7100112" cy="22293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D0C4A971-A92F-C0E7-F4A1-1BEDF8120637}"/>
                </a:ext>
              </a:extLst>
            </p:cNvPr>
            <p:cNvGrpSpPr/>
            <p:nvPr/>
          </p:nvGrpSpPr>
          <p:grpSpPr>
            <a:xfrm>
              <a:off x="1909951" y="6901073"/>
              <a:ext cx="2209452" cy="2219355"/>
              <a:chOff x="14166" y="0"/>
              <a:chExt cx="6321666" cy="6350000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EF9F669C-38A0-F25F-AB3E-FFA1D54B0547}"/>
                  </a:ext>
                </a:extLst>
              </p:cNvPr>
              <p:cNvSpPr/>
              <p:nvPr/>
            </p:nvSpPr>
            <p:spPr>
              <a:xfrm>
                <a:off x="14166" y="0"/>
                <a:ext cx="632166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2D755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E56E87C-A430-CEE0-94C8-F78888B5F578}"/>
              </a:ext>
            </a:extLst>
          </p:cNvPr>
          <p:cNvGrpSpPr/>
          <p:nvPr/>
        </p:nvGrpSpPr>
        <p:grpSpPr>
          <a:xfrm>
            <a:off x="925562" y="1334805"/>
            <a:ext cx="7100112" cy="2229302"/>
            <a:chOff x="1905000" y="1746428"/>
            <a:chExt cx="7100112" cy="222930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D376AF41-E90C-C495-F069-6B5B8DC3D369}"/>
                </a:ext>
              </a:extLst>
            </p:cNvPr>
            <p:cNvSpPr/>
            <p:nvPr/>
          </p:nvSpPr>
          <p:spPr>
            <a:xfrm>
              <a:off x="1905000" y="1746428"/>
              <a:ext cx="7100112" cy="2229302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22C36190-B019-9B83-3C4A-F46B53D24CF5}"/>
                </a:ext>
              </a:extLst>
            </p:cNvPr>
            <p:cNvGrpSpPr/>
            <p:nvPr/>
          </p:nvGrpSpPr>
          <p:grpSpPr>
            <a:xfrm>
              <a:off x="1905000" y="1746428"/>
              <a:ext cx="2229301" cy="2229301"/>
              <a:chOff x="0" y="0"/>
              <a:chExt cx="6350000" cy="6350000"/>
            </a:xfrm>
          </p:grpSpPr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2EC03227-731F-7280-C920-09F64EA0FBA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8BD3E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" name="TextBox 4"/>
          <p:cNvSpPr txBox="1"/>
          <p:nvPr/>
        </p:nvSpPr>
        <p:spPr>
          <a:xfrm>
            <a:off x="3375642" y="1458292"/>
            <a:ext cx="4433980" cy="541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200" b="1" dirty="0">
                <a:solidFill>
                  <a:srgbClr val="7A003C"/>
                </a:solidFill>
                <a:latin typeface="Univers Condensed"/>
                <a:cs typeface="Arial"/>
              </a:rPr>
              <a:t>The Partners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BCA0A3F9-E000-F24C-AA01-4D8036166434}"/>
              </a:ext>
            </a:extLst>
          </p:cNvPr>
          <p:cNvSpPr txBox="1"/>
          <p:nvPr/>
        </p:nvSpPr>
        <p:spPr>
          <a:xfrm>
            <a:off x="3373278" y="2158214"/>
            <a:ext cx="42975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/>
                <a:cs typeface="Arial"/>
              </a:rPr>
              <a:t>The Student Success Centre (SSC)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/>
                <a:cs typeface="Arial"/>
              </a:rPr>
              <a:t>The Office of the Registrar (RO)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/>
                <a:cs typeface="Arial"/>
              </a:rPr>
              <a:t>Mac’s Money Centre (MMC)                    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E5277510-9353-A0DA-7AFD-03F0F2665340}"/>
              </a:ext>
            </a:extLst>
          </p:cNvPr>
          <p:cNvSpPr txBox="1"/>
          <p:nvPr/>
        </p:nvSpPr>
        <p:spPr>
          <a:xfrm>
            <a:off x="11730880" y="1363695"/>
            <a:ext cx="4433980" cy="5293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2800" b="1" dirty="0">
                <a:solidFill>
                  <a:srgbClr val="7A003C"/>
                </a:solidFill>
                <a:latin typeface="Univers Condensed"/>
                <a:cs typeface="Arial"/>
              </a:rPr>
              <a:t>Supporting Departments</a:t>
            </a: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C250CDA1-FB1B-4F81-D0F5-AA354B378DA8}"/>
              </a:ext>
            </a:extLst>
          </p:cNvPr>
          <p:cNvSpPr txBox="1"/>
          <p:nvPr/>
        </p:nvSpPr>
        <p:spPr>
          <a:xfrm>
            <a:off x="11730880" y="1935382"/>
            <a:ext cx="443398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/>
                <a:cs typeface="Arial"/>
              </a:rPr>
              <a:t>McMaster Student Union (MSU)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/>
                <a:cs typeface="Arial"/>
              </a:rPr>
              <a:t>Housing / Off-Campus Living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/>
                <a:cs typeface="Arial"/>
              </a:rPr>
              <a:t>Meal Plan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/>
                <a:cs typeface="Arial"/>
              </a:rPr>
              <a:t>Parking Services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Univers Condensed"/>
                <a:cs typeface="Arial"/>
              </a:rPr>
              <a:t>Bookstore</a:t>
            </a:r>
          </a:p>
          <a:p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Univers Condensed"/>
              <a:cs typeface="Arial" panose="020B0604020202020204" pitchFamily="34" charset="0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7D74D935-2A5B-C450-84D4-F694CD7052CE}"/>
              </a:ext>
            </a:extLst>
          </p:cNvPr>
          <p:cNvSpPr txBox="1"/>
          <p:nvPr/>
        </p:nvSpPr>
        <p:spPr>
          <a:xfrm>
            <a:off x="7551857" y="4696704"/>
            <a:ext cx="4433980" cy="541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200" b="1" dirty="0">
                <a:solidFill>
                  <a:srgbClr val="7A003C"/>
                </a:solidFill>
                <a:latin typeface="Univers Condensed"/>
                <a:cs typeface="Arial"/>
              </a:rPr>
              <a:t>Panelists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CB782B71-FD22-A6C3-45D8-3EABF5BD852A}"/>
              </a:ext>
            </a:extLst>
          </p:cNvPr>
          <p:cNvSpPr txBox="1"/>
          <p:nvPr/>
        </p:nvSpPr>
        <p:spPr>
          <a:xfrm>
            <a:off x="1527928" y="6722894"/>
            <a:ext cx="16399853" cy="2255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00" indent="-304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20" dirty="0">
                <a:solidFill>
                  <a:srgbClr val="7A003C"/>
                </a:solidFill>
                <a:latin typeface="Univers Condensed"/>
                <a:cs typeface="Arial"/>
              </a:rPr>
              <a:t>Liz Maguire </a:t>
            </a:r>
            <a:r>
              <a:rPr lang="en-US" sz="2000" spc="20" dirty="0">
                <a:solidFill>
                  <a:srgbClr val="182722"/>
                </a:solidFill>
                <a:latin typeface="Univers Condensed"/>
                <a:cs typeface="Arial"/>
              </a:rPr>
              <a:t>– Trust Fund Administrator, Aid &amp; Awards –HOST /  MODERATOR / STUDENT FINANCIALS</a:t>
            </a:r>
          </a:p>
          <a:p>
            <a:pPr marL="304800" indent="-304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20" dirty="0">
                <a:solidFill>
                  <a:srgbClr val="7A003C"/>
                </a:solidFill>
                <a:latin typeface="Univers Condensed"/>
                <a:cs typeface="Arial"/>
              </a:rPr>
              <a:t>Victoria Scott </a:t>
            </a:r>
            <a:r>
              <a:rPr lang="en-US" sz="2000" spc="20" dirty="0">
                <a:solidFill>
                  <a:srgbClr val="182722"/>
                </a:solidFill>
                <a:latin typeface="Univers Condensed"/>
                <a:cs typeface="Arial"/>
              </a:rPr>
              <a:t>– Administration Services Coordinator – MSU (McMaster Student Union) – SUPPLEMENTARY FEES</a:t>
            </a:r>
          </a:p>
          <a:p>
            <a:pPr marL="304800" indent="-304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20" dirty="0">
                <a:solidFill>
                  <a:srgbClr val="7A003C"/>
                </a:solidFill>
                <a:latin typeface="Univers Condensed"/>
                <a:cs typeface="Arial"/>
              </a:rPr>
              <a:t>Declan Sweeney</a:t>
            </a:r>
            <a:r>
              <a:rPr lang="en-US" sz="2000" spc="20" dirty="0">
                <a:solidFill>
                  <a:srgbClr val="182722"/>
                </a:solidFill>
                <a:latin typeface="Univers Condensed"/>
                <a:cs typeface="Arial"/>
              </a:rPr>
              <a:t>– VP Finance – MSU (McMaster Student Union) – SUPPLEMENTARY FEES</a:t>
            </a:r>
          </a:p>
          <a:p>
            <a:pPr marL="304800" indent="-304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20" dirty="0">
                <a:solidFill>
                  <a:srgbClr val="7A003C"/>
                </a:solidFill>
                <a:latin typeface="Univers Condensed"/>
                <a:cs typeface="Arial"/>
              </a:rPr>
              <a:t>Ricki Wellstead</a:t>
            </a:r>
            <a:r>
              <a:rPr lang="en-US" sz="2000" spc="20" dirty="0">
                <a:solidFill>
                  <a:srgbClr val="182722"/>
                </a:solidFill>
                <a:latin typeface="Univers Condensed"/>
                <a:cs typeface="Arial"/>
              </a:rPr>
              <a:t>– Student Loans &amp; Award Officer– Aid &amp; Awards (Bursary portfolio)  (RO) – OSAP/BURSARIES/SCHOLARSHIPS/WORK-STUDY</a:t>
            </a:r>
          </a:p>
          <a:p>
            <a:pPr marL="304800" indent="-304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spc="20" dirty="0">
                <a:solidFill>
                  <a:srgbClr val="7A003C"/>
                </a:solidFill>
                <a:latin typeface="Univers Condensed"/>
                <a:cs typeface="Arial"/>
              </a:rPr>
              <a:t>Adam Moniz</a:t>
            </a:r>
            <a:r>
              <a:rPr lang="en-US" sz="2000" spc="20" dirty="0">
                <a:solidFill>
                  <a:srgbClr val="182722"/>
                </a:solidFill>
                <a:latin typeface="Univers Condensed"/>
                <a:cs typeface="Arial"/>
              </a:rPr>
              <a:t>-   Transition Program Coordinator – SSC - MAC 101</a:t>
            </a:r>
          </a:p>
        </p:txBody>
      </p:sp>
    </p:spTree>
    <p:extLst>
      <p:ext uri="{BB962C8B-B14F-4D97-AF65-F5344CB8AC3E}">
        <p14:creationId xmlns:p14="http://schemas.microsoft.com/office/powerpoint/2010/main" val="2804291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788B1-36DC-8386-BE8F-58092848C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36" y="6009130"/>
            <a:ext cx="18393297" cy="3530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09600" y="7794612"/>
            <a:ext cx="4984776" cy="4984776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1680499" y="5137865"/>
            <a:ext cx="14927003" cy="1126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1A5CBF1-F0EA-A642-67CB-36C8C4BB517F}"/>
              </a:ext>
            </a:extLst>
          </p:cNvPr>
          <p:cNvSpPr txBox="1"/>
          <p:nvPr/>
        </p:nvSpPr>
        <p:spPr>
          <a:xfrm>
            <a:off x="1022444" y="1148983"/>
            <a:ext cx="1558505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225">
                <a:solidFill>
                  <a:srgbClr val="7A003C"/>
                </a:solidFill>
                <a:latin typeface="Univers" panose="020B0503020202020204" pitchFamily="34" charset="0"/>
              </a:rPr>
              <a:t>Paying your account with OSAP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1930500B-7F7E-0529-B7B3-F8D4BDC74F9E}"/>
              </a:ext>
            </a:extLst>
          </p:cNvPr>
          <p:cNvSpPr txBox="1"/>
          <p:nvPr/>
        </p:nvSpPr>
        <p:spPr>
          <a:xfrm>
            <a:off x="1680499" y="2543479"/>
            <a:ext cx="2203161" cy="520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480457B8-B9C2-B7EC-4711-C1B09DCF3C65}"/>
              </a:ext>
            </a:extLst>
          </p:cNvPr>
          <p:cNvSpPr txBox="1"/>
          <p:nvPr/>
        </p:nvSpPr>
        <p:spPr>
          <a:xfrm>
            <a:off x="11103984" y="2566862"/>
            <a:ext cx="2203161" cy="520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2BDB2A-A13B-638E-2F97-534F44B2514B}"/>
              </a:ext>
            </a:extLst>
          </p:cNvPr>
          <p:cNvSpPr txBox="1"/>
          <p:nvPr/>
        </p:nvSpPr>
        <p:spPr>
          <a:xfrm>
            <a:off x="4174760" y="8828352"/>
            <a:ext cx="14358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chemeClr val="bg1"/>
                </a:solidFill>
                <a:highlight>
                  <a:srgbClr val="7A003C"/>
                </a:highlight>
              </a:rPr>
              <a:t>Amounts used are rounded estimates for illustration purposes only and do not reflect actual values.</a:t>
            </a: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13FCB87C-5BAA-ECB2-B8C2-15D66AA57B0E}"/>
              </a:ext>
            </a:extLst>
          </p:cNvPr>
          <p:cNvSpPr txBox="1"/>
          <p:nvPr/>
        </p:nvSpPr>
        <p:spPr>
          <a:xfrm>
            <a:off x="11103984" y="5371520"/>
            <a:ext cx="4623717" cy="52033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PAYMENT DUE DATES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92BFC3-BBFC-BC33-C59B-4662F4276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5580" y="3011905"/>
            <a:ext cx="6389077" cy="920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6514CD-90DB-C807-FCBC-C1116340E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058" y="3063814"/>
            <a:ext cx="7567963" cy="4679707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22E19E-1A23-9D3E-C340-F4C23AD43A8C}"/>
              </a:ext>
            </a:extLst>
          </p:cNvPr>
          <p:cNvCxnSpPr>
            <a:cxnSpLocks/>
          </p:cNvCxnSpPr>
          <p:nvPr/>
        </p:nvCxnSpPr>
        <p:spPr>
          <a:xfrm flipH="1">
            <a:off x="7176655" y="3472253"/>
            <a:ext cx="5306290" cy="16889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74B0EFE-C80A-A7AE-5DA6-041EF985A16F}"/>
              </a:ext>
            </a:extLst>
          </p:cNvPr>
          <p:cNvCxnSpPr>
            <a:cxnSpLocks/>
          </p:cNvCxnSpPr>
          <p:nvPr/>
        </p:nvCxnSpPr>
        <p:spPr>
          <a:xfrm flipH="1">
            <a:off x="7184017" y="3782291"/>
            <a:ext cx="5298928" cy="3630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08D993A-7720-8C6B-6F6D-E3BFBF29B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5580" y="6080542"/>
            <a:ext cx="5026141" cy="144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11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1EDE7B5-ED22-A33B-91A0-D404CBC5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2" y="-4416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93771" y="941338"/>
            <a:ext cx="16165529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>
                <a:solidFill>
                  <a:srgbClr val="7A003C"/>
                </a:solidFill>
                <a:latin typeface="Univers" panose="020B0503020202020204" pitchFamily="34" charset="0"/>
              </a:rPr>
              <a:t>Payment Methods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C7B000A0-EC30-A049-B896-A457CA64968A}"/>
              </a:ext>
            </a:extLst>
          </p:cNvPr>
          <p:cNvSpPr txBox="1"/>
          <p:nvPr/>
        </p:nvSpPr>
        <p:spPr>
          <a:xfrm>
            <a:off x="1885952" y="5448300"/>
            <a:ext cx="3657600" cy="4144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banking</a:t>
            </a:r>
          </a:p>
          <a:p>
            <a:pPr algn="ctr">
              <a:lnSpc>
                <a:spcPts val="4500"/>
              </a:lnSpc>
            </a:pPr>
            <a:r>
              <a:rPr lang="en-US" sz="20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 McMaster as a bill</a:t>
            </a:r>
          </a:p>
          <a:p>
            <a:pPr algn="ctr">
              <a:lnSpc>
                <a:spcPts val="4500"/>
              </a:lnSpc>
            </a:pPr>
            <a:r>
              <a:rPr lang="en-US" sz="30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algn="ctr">
              <a:lnSpc>
                <a:spcPts val="4500"/>
              </a:lnSpc>
            </a:pPr>
            <a:endParaRPr lang="en-US" sz="3000" spc="30" dirty="0">
              <a:solidFill>
                <a:srgbClr val="1827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500"/>
              </a:lnSpc>
            </a:pPr>
            <a:endParaRPr lang="en-US" sz="3000" spc="30" dirty="0">
              <a:solidFill>
                <a:srgbClr val="1827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(through the student McMaster Mosaic portal)</a:t>
            </a:r>
            <a:endParaRPr lang="en-US" i="1" spc="30" dirty="0">
              <a:solidFill>
                <a:srgbClr val="1827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4500"/>
              </a:lnSpc>
            </a:pPr>
            <a:endParaRPr lang="en-US" sz="3000" spc="30" dirty="0">
              <a:solidFill>
                <a:srgbClr val="1827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A579E-EF9E-07E5-C472-0FC4DDFB0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339" y="2974707"/>
            <a:ext cx="1463116" cy="14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756819-D377-FD0D-1032-6F6DA0532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445" y="2815022"/>
            <a:ext cx="1713426" cy="16518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FD3A9A-F04B-3B6D-BDDF-CF52C54B1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3443" y="5126866"/>
            <a:ext cx="3546479" cy="11324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E86C53-C5C7-4AE3-E815-70910D7A3FC1}"/>
              </a:ext>
            </a:extLst>
          </p:cNvPr>
          <p:cNvSpPr txBox="1"/>
          <p:nvPr/>
        </p:nvSpPr>
        <p:spPr>
          <a:xfrm>
            <a:off x="4556044" y="9645134"/>
            <a:ext cx="8907405" cy="369332"/>
          </a:xfrm>
          <a:prstGeom prst="rect">
            <a:avLst/>
          </a:prstGeom>
          <a:solidFill>
            <a:srgbClr val="7A003C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https://registrar.mcmaster.ca/payment-methods/</a:t>
            </a:r>
            <a:r>
              <a:rPr lang="en-US" b="1" i="1" dirty="0">
                <a:solidFill>
                  <a:srgbClr val="7A003C"/>
                </a:solidFill>
              </a:rPr>
              <a:t>/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1929C3-4481-08E3-E13E-2ADBF2B9C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565" y="7460633"/>
            <a:ext cx="2492568" cy="6541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8F0A88-B07E-B2AA-0F0E-DE67A6090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4783" y="6482663"/>
            <a:ext cx="2496202" cy="6731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1A367C-53D9-2802-8440-B63E7815C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08008" y="3041254"/>
            <a:ext cx="1035103" cy="11303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9EE9FB-DD1B-EF1A-DAC6-C4964DA88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3449" y="6443803"/>
            <a:ext cx="2324219" cy="4445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2813C1F-B3FB-916E-42E9-CE19D62BC567}"/>
              </a:ext>
            </a:extLst>
          </p:cNvPr>
          <p:cNvSpPr txBox="1"/>
          <p:nvPr/>
        </p:nvSpPr>
        <p:spPr>
          <a:xfrm>
            <a:off x="12876066" y="7394273"/>
            <a:ext cx="3525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10"/>
              </a:rPr>
              <a:t>https://www.higheredpoints.com/</a:t>
            </a:r>
            <a:r>
              <a:rPr lang="en-US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8AA30-B3C5-B0E9-108D-D4FCB8BEF6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2909" y="7382941"/>
            <a:ext cx="2640132" cy="789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C64F6D-317E-5981-FD8D-4C10AFC674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1001" y="5303876"/>
            <a:ext cx="2640132" cy="78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05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788B1-36DC-8386-BE8F-58092848C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37" y="5978485"/>
            <a:ext cx="18393297" cy="3530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699657" y="7866975"/>
            <a:ext cx="4984776" cy="4984776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1680499" y="5137865"/>
            <a:ext cx="14927003" cy="1126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1A5CBF1-F0EA-A642-67CB-36C8C4BB517F}"/>
              </a:ext>
            </a:extLst>
          </p:cNvPr>
          <p:cNvSpPr txBox="1"/>
          <p:nvPr/>
        </p:nvSpPr>
        <p:spPr>
          <a:xfrm>
            <a:off x="1083211" y="521627"/>
            <a:ext cx="1492700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225" dirty="0">
                <a:solidFill>
                  <a:srgbClr val="7A003C"/>
                </a:solidFill>
                <a:latin typeface="Univers" panose="020B0503020202020204" pitchFamily="34" charset="0"/>
              </a:rPr>
              <a:t>Dropped vs. Cancelled courses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1930500B-7F7E-0529-B7B3-F8D4BDC74F9E}"/>
              </a:ext>
            </a:extLst>
          </p:cNvPr>
          <p:cNvSpPr txBox="1"/>
          <p:nvPr/>
        </p:nvSpPr>
        <p:spPr>
          <a:xfrm>
            <a:off x="1076637" y="1675789"/>
            <a:ext cx="15170291" cy="7433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2600" b="1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talk to your academic advisor before deciding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600" b="1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Dropped courses:</a:t>
            </a:r>
          </a:p>
          <a:p>
            <a:pPr marL="914400" lvl="1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Dropped </a:t>
            </a:r>
            <a:r>
              <a:rPr lang="en-US" sz="2600" spc="30" dirty="0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en-US" sz="26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add/drop date</a:t>
            </a:r>
          </a:p>
          <a:p>
            <a:pPr marL="914400" lvl="1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tuition is deducted from your account</a:t>
            </a:r>
          </a:p>
          <a:p>
            <a:pPr marL="914400" lvl="1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Per-unit supplementary fees are recalculated</a:t>
            </a:r>
          </a:p>
          <a:p>
            <a:pPr marL="914400" lvl="1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is removed from your record </a:t>
            </a:r>
          </a:p>
          <a:p>
            <a:pPr marL="914400" lvl="1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have financial implications (loss of scholarships, less OSAP, etc.)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600" b="1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Withdrawn / Cancelled courses:</a:t>
            </a:r>
          </a:p>
          <a:p>
            <a:pPr marL="914400" lvl="1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Cancelled </a:t>
            </a:r>
            <a:r>
              <a:rPr lang="en-US" sz="2600" spc="30" dirty="0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sz="26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add/drop date </a:t>
            </a:r>
          </a:p>
          <a:p>
            <a:pPr marL="914400" lvl="1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remains on your student record as “cancelled/withdrawn”</a:t>
            </a:r>
          </a:p>
          <a:p>
            <a:pPr marL="914400" lvl="1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 to cancellation fees</a:t>
            </a:r>
          </a:p>
          <a:p>
            <a:pPr marL="914400" lvl="1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2600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have financial implications (loss of scholarship, reduced OSAP, loss of MSU services, etc.</a:t>
            </a:r>
          </a:p>
          <a:p>
            <a:pPr lvl="1">
              <a:lnSpc>
                <a:spcPts val="4500"/>
              </a:lnSpc>
            </a:pPr>
            <a:r>
              <a:rPr lang="en-US" sz="2600" b="1" i="1" spc="30" dirty="0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r>
              <a:rPr lang="en-US" sz="2600" b="1" i="1" spc="30" dirty="0">
                <a:solidFill>
                  <a:schemeClr val="bg1"/>
                </a:solidFill>
                <a:highlight>
                  <a:srgbClr val="7A003C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Financial deadline does not equal academic deadlines</a:t>
            </a:r>
          </a:p>
        </p:txBody>
      </p:sp>
      <p:pic>
        <p:nvPicPr>
          <p:cNvPr id="10" name="Picture 9" descr="Two people walking on a sidewalk&#10;&#10;Description automatically generated with medium confidence">
            <a:extLst>
              <a:ext uri="{FF2B5EF4-FFF2-40B4-BE49-F238E27FC236}">
                <a16:creationId xmlns:a16="http://schemas.microsoft.com/office/drawing/2014/main" id="{5A59AB7D-B050-A276-02A0-1E4A6C335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717" y="1496873"/>
            <a:ext cx="5058812" cy="50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88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paper clip&#10;&#10;Description automatically generated">
            <a:extLst>
              <a:ext uri="{FF2B5EF4-FFF2-40B4-BE49-F238E27FC236}">
                <a16:creationId xmlns:a16="http://schemas.microsoft.com/office/drawing/2014/main" id="{3ADEA734-1B28-54BC-D149-FF021005B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43808" y="2000370"/>
            <a:ext cx="9417050" cy="605170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441519" y="4566419"/>
            <a:ext cx="300396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8000" spc="225">
                <a:solidFill>
                  <a:srgbClr val="7A003C"/>
                </a:solidFill>
                <a:latin typeface="Univers" panose="020B0503020202020204" pitchFamily="34" charset="0"/>
              </a:rPr>
              <a:t>OSAP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21C6034F-1297-E2E1-EBB3-0CE9B5E549E8}"/>
              </a:ext>
            </a:extLst>
          </p:cNvPr>
          <p:cNvSpPr txBox="1"/>
          <p:nvPr/>
        </p:nvSpPr>
        <p:spPr>
          <a:xfrm>
            <a:off x="1184005" y="1928458"/>
            <a:ext cx="10955036" cy="6955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spc="30" dirty="0">
                <a:solidFill>
                  <a:srgbClr val="182722"/>
                </a:solidFill>
                <a:cs typeface="Arial" panose="020B0604020202020204" pitchFamily="34" charset="0"/>
              </a:rPr>
              <a:t>The </a:t>
            </a:r>
            <a:r>
              <a:rPr lang="en-US" sz="4400" b="1" spc="30" dirty="0">
                <a:solidFill>
                  <a:srgbClr val="182722"/>
                </a:solidFill>
                <a:cs typeface="Arial" panose="020B0604020202020204" pitchFamily="34" charset="0"/>
              </a:rPr>
              <a:t>O</a:t>
            </a:r>
            <a:r>
              <a:rPr lang="en-US" sz="4400" spc="30" dirty="0">
                <a:solidFill>
                  <a:srgbClr val="182722"/>
                </a:solidFill>
                <a:cs typeface="Arial" panose="020B0604020202020204" pitchFamily="34" charset="0"/>
              </a:rPr>
              <a:t>ntario </a:t>
            </a:r>
            <a:r>
              <a:rPr lang="en-US" sz="4400" b="1" spc="30" dirty="0">
                <a:solidFill>
                  <a:srgbClr val="182722"/>
                </a:solidFill>
                <a:cs typeface="Arial" panose="020B0604020202020204" pitchFamily="34" charset="0"/>
              </a:rPr>
              <a:t>S</a:t>
            </a:r>
            <a:r>
              <a:rPr lang="en-US" sz="4400" spc="30" dirty="0">
                <a:solidFill>
                  <a:srgbClr val="182722"/>
                </a:solidFill>
                <a:cs typeface="Arial" panose="020B0604020202020204" pitchFamily="34" charset="0"/>
              </a:rPr>
              <a:t>tudent </a:t>
            </a:r>
            <a:r>
              <a:rPr lang="en-US" sz="4400" b="1" spc="30" dirty="0">
                <a:solidFill>
                  <a:srgbClr val="182722"/>
                </a:solidFill>
                <a:cs typeface="Arial" panose="020B0604020202020204" pitchFamily="34" charset="0"/>
              </a:rPr>
              <a:t>A</a:t>
            </a:r>
            <a:r>
              <a:rPr lang="en-US" sz="4400" spc="30" dirty="0">
                <a:solidFill>
                  <a:srgbClr val="182722"/>
                </a:solidFill>
                <a:cs typeface="Arial" panose="020B0604020202020204" pitchFamily="34" charset="0"/>
              </a:rPr>
              <a:t>ssistance </a:t>
            </a:r>
            <a:r>
              <a:rPr lang="en-US" sz="4400" b="1" spc="30" dirty="0">
                <a:solidFill>
                  <a:srgbClr val="182722"/>
                </a:solidFill>
                <a:cs typeface="Arial" panose="020B0604020202020204" pitchFamily="34" charset="0"/>
              </a:rPr>
              <a:t>P</a:t>
            </a:r>
            <a:r>
              <a:rPr lang="en-US" sz="4400" spc="30" dirty="0">
                <a:solidFill>
                  <a:srgbClr val="182722"/>
                </a:solidFill>
                <a:cs typeface="Arial" panose="020B0604020202020204" pitchFamily="34" charset="0"/>
              </a:rPr>
              <a:t>rogram offers:</a:t>
            </a:r>
          </a:p>
          <a:p>
            <a:endParaRPr lang="en-US" sz="4400" spc="30" dirty="0">
              <a:solidFill>
                <a:srgbClr val="182722"/>
              </a:solidFill>
              <a:cs typeface="Arial" panose="020B0604020202020204" pitchFamily="34" charset="0"/>
            </a:endParaRP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spc="30" dirty="0">
                <a:solidFill>
                  <a:srgbClr val="182722"/>
                </a:solidFill>
                <a:cs typeface="Arial" panose="020B0604020202020204" pitchFamily="34" charset="0"/>
              </a:rPr>
              <a:t>Grants (non repayable)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600" spc="30" dirty="0">
                <a:solidFill>
                  <a:srgbClr val="182722"/>
                </a:solidFill>
                <a:cs typeface="Arial" panose="020B0604020202020204" pitchFamily="34" charset="0"/>
              </a:rPr>
              <a:t>Loans (repayable)</a:t>
            </a:r>
          </a:p>
          <a:p>
            <a:pPr lvl="1"/>
            <a:endParaRPr lang="en-US" sz="2000" spc="30" dirty="0">
              <a:solidFill>
                <a:srgbClr val="182722"/>
              </a:solidFill>
              <a:cs typeface="Arial" panose="020B0604020202020204" pitchFamily="34" charset="0"/>
            </a:endParaRPr>
          </a:p>
          <a:p>
            <a:pPr lvl="1"/>
            <a:endParaRPr lang="en-US" sz="2000" spc="30" dirty="0">
              <a:solidFill>
                <a:srgbClr val="182722"/>
              </a:solidFill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spc="30" dirty="0">
                <a:solidFill>
                  <a:srgbClr val="182722"/>
                </a:solidFill>
                <a:cs typeface="Arial" panose="020B0604020202020204" pitchFamily="34" charset="0"/>
              </a:rPr>
              <a:t>Available to full-time or part-time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spc="30" dirty="0">
                <a:solidFill>
                  <a:srgbClr val="182722"/>
                </a:solidFill>
                <a:cs typeface="Arial" panose="020B0604020202020204" pitchFamily="34" charset="0"/>
              </a:rPr>
              <a:t>Apply online by recommended deadline: June 30th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spc="30" dirty="0">
                <a:solidFill>
                  <a:srgbClr val="182722"/>
                </a:solidFill>
                <a:cs typeface="Arial" panose="020B0604020202020204" pitchFamily="34" charset="0"/>
              </a:rPr>
              <a:t>Meant only to supplement your costs, not pay in full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spc="30" dirty="0">
                <a:solidFill>
                  <a:srgbClr val="182722"/>
                </a:solidFill>
                <a:cs typeface="Arial" panose="020B0604020202020204" pitchFamily="34" charset="0"/>
              </a:rPr>
              <a:t>Every student is assessed individually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spc="30" dirty="0">
                <a:solidFill>
                  <a:srgbClr val="182722"/>
                </a:solidFill>
                <a:cs typeface="Arial" panose="020B0604020202020204" pitchFamily="34" charset="0"/>
              </a:rPr>
              <a:t>Based on individual information supplied in the application.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spc="30" dirty="0">
              <a:solidFill>
                <a:srgbClr val="18272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651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per clip&#10;&#10;Description automatically generated">
            <a:extLst>
              <a:ext uri="{FF2B5EF4-FFF2-40B4-BE49-F238E27FC236}">
                <a16:creationId xmlns:a16="http://schemas.microsoft.com/office/drawing/2014/main" id="{66895330-DC71-D71F-B290-B0DBEBC4E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9583" y="2563169"/>
            <a:ext cx="9475238" cy="5160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94C662-2F99-D6F1-00B3-73A33D6EDAB7}"/>
              </a:ext>
            </a:extLst>
          </p:cNvPr>
          <p:cNvSpPr txBox="1"/>
          <p:nvPr/>
        </p:nvSpPr>
        <p:spPr>
          <a:xfrm>
            <a:off x="2383973" y="3888533"/>
            <a:ext cx="45906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271EF-D7AC-8135-31F7-B758F5147704}"/>
              </a:ext>
            </a:extLst>
          </p:cNvPr>
          <p:cNvSpPr txBox="1"/>
          <p:nvPr/>
        </p:nvSpPr>
        <p:spPr>
          <a:xfrm>
            <a:off x="1622073" y="4497169"/>
            <a:ext cx="61503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>
                <a:solidFill>
                  <a:srgbClr val="7A003C"/>
                </a:solidFill>
                <a:latin typeface="Univers" panose="020B0503020202020204" pitchFamily="34" charset="0"/>
              </a:rPr>
              <a:t>Scholarships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D7548D-6D0A-B373-D264-7ACE23B31E9C}"/>
              </a:ext>
            </a:extLst>
          </p:cNvPr>
          <p:cNvSpPr txBox="1"/>
          <p:nvPr/>
        </p:nvSpPr>
        <p:spPr>
          <a:xfrm>
            <a:off x="7772400" y="803849"/>
            <a:ext cx="9926346" cy="863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Based on merit (grades/leadership, community involvement, volunteerism, etc.)</a:t>
            </a:r>
          </a:p>
          <a:p>
            <a:pPr lvl="1"/>
            <a:endParaRPr lang="en-US" sz="3500" dirty="0"/>
          </a:p>
          <a:p>
            <a:pPr lvl="1"/>
            <a:r>
              <a:rPr lang="en-US" sz="3500" b="1" dirty="0">
                <a:solidFill>
                  <a:srgbClr val="7A003C"/>
                </a:solidFill>
              </a:rPr>
              <a:t>Internal</a:t>
            </a:r>
            <a:r>
              <a:rPr lang="en-US" sz="3500" dirty="0"/>
              <a:t> – from McMaster (automatic /by app)</a:t>
            </a:r>
          </a:p>
          <a:p>
            <a:pPr marL="1343025" lvl="2" indent="-428625">
              <a:buFont typeface="Arial" panose="020B0604020202020204" pitchFamily="34" charset="0"/>
              <a:buChar char="•"/>
            </a:pPr>
            <a:r>
              <a:rPr lang="en-US" sz="3500" dirty="0"/>
              <a:t>Entrance (paid in Sept)                      </a:t>
            </a:r>
          </a:p>
          <a:p>
            <a:pPr marL="1343025" lvl="2" indent="-428625">
              <a:buFont typeface="Arial" panose="020B0604020202020204" pitchFamily="34" charset="0"/>
              <a:buChar char="•"/>
            </a:pPr>
            <a:r>
              <a:rPr lang="en-US" sz="3500" dirty="0"/>
              <a:t>Incourse (paid in Sept)</a:t>
            </a:r>
          </a:p>
          <a:p>
            <a:pPr marL="1343025" lvl="2" indent="-428625">
              <a:buFont typeface="Arial" panose="020B0604020202020204" pitchFamily="34" charset="0"/>
              <a:buChar char="•"/>
            </a:pPr>
            <a:r>
              <a:rPr lang="en-US" sz="3500" dirty="0"/>
              <a:t>Travel &amp; Exchange (paid in April)</a:t>
            </a:r>
          </a:p>
          <a:p>
            <a:pPr marL="1343025" lvl="2" indent="-428625">
              <a:buFont typeface="Arial" panose="020B0604020202020204" pitchFamily="34" charset="0"/>
              <a:buChar char="•"/>
            </a:pPr>
            <a:r>
              <a:rPr lang="en-US" sz="3800" dirty="0"/>
              <a:t>Application dates are on RO website</a:t>
            </a:r>
          </a:p>
          <a:p>
            <a:pPr lvl="1"/>
            <a:endParaRPr lang="en-US" sz="3800" dirty="0"/>
          </a:p>
          <a:p>
            <a:pPr lvl="1"/>
            <a:r>
              <a:rPr lang="en-US" sz="3800" b="1" dirty="0">
                <a:solidFill>
                  <a:srgbClr val="7A003C"/>
                </a:solidFill>
              </a:rPr>
              <a:t>External</a:t>
            </a:r>
            <a:r>
              <a:rPr lang="en-US" sz="3800" dirty="0"/>
              <a:t> – from outside organization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3800" dirty="0"/>
              <a:t>Anytime (usually early before study period)</a:t>
            </a:r>
          </a:p>
          <a:p>
            <a:endParaRPr lang="en-US" sz="3800" dirty="0"/>
          </a:p>
          <a:p>
            <a:r>
              <a:rPr lang="en-US" sz="3800" dirty="0"/>
              <a:t>All funds first applied to unpaid balances </a:t>
            </a:r>
          </a:p>
          <a:p>
            <a:r>
              <a:rPr lang="en-US" sz="3800" dirty="0"/>
              <a:t>External scholarships show as “Student Payment”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0D0AA7-07C3-27D5-3BAE-698B9F746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20" y="5844469"/>
            <a:ext cx="2774631" cy="55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74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per clip&#10;&#10;Description automatically generated">
            <a:extLst>
              <a:ext uri="{FF2B5EF4-FFF2-40B4-BE49-F238E27FC236}">
                <a16:creationId xmlns:a16="http://schemas.microsoft.com/office/drawing/2014/main" id="{66895330-DC71-D71F-B290-B0DBEBC4E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9583" y="2563169"/>
            <a:ext cx="9475238" cy="5160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94C662-2F99-D6F1-00B3-73A33D6EDAB7}"/>
              </a:ext>
            </a:extLst>
          </p:cNvPr>
          <p:cNvSpPr txBox="1"/>
          <p:nvPr/>
        </p:nvSpPr>
        <p:spPr>
          <a:xfrm>
            <a:off x="2383973" y="3888533"/>
            <a:ext cx="45906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271EF-D7AC-8135-31F7-B758F5147704}"/>
              </a:ext>
            </a:extLst>
          </p:cNvPr>
          <p:cNvSpPr txBox="1"/>
          <p:nvPr/>
        </p:nvSpPr>
        <p:spPr>
          <a:xfrm>
            <a:off x="1622074" y="4497169"/>
            <a:ext cx="479178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>
                <a:solidFill>
                  <a:srgbClr val="7A003C"/>
                </a:solidFill>
                <a:latin typeface="Univers" panose="020B0503020202020204" pitchFamily="34" charset="0"/>
              </a:rPr>
              <a:t>Bursaries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D7548D-6D0A-B373-D264-7ACE23B31E9C}"/>
              </a:ext>
            </a:extLst>
          </p:cNvPr>
          <p:cNvSpPr txBox="1"/>
          <p:nvPr/>
        </p:nvSpPr>
        <p:spPr>
          <a:xfrm>
            <a:off x="7790129" y="852387"/>
            <a:ext cx="10123194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A003C"/>
                </a:solidFill>
              </a:rPr>
              <a:t>Based on financial need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For students who are OSAP-assessed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Complete the General App on AwardSpring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Automatically assessed or by application</a:t>
            </a:r>
          </a:p>
          <a:p>
            <a:pPr marL="885825" lvl="1" indent="-428625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Entrance</a:t>
            </a:r>
          </a:p>
          <a:p>
            <a:pPr marL="885825" lvl="1" indent="-428625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General</a:t>
            </a:r>
          </a:p>
          <a:p>
            <a:pPr marL="885825" lvl="1" indent="-428625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Travel &amp; Exchange</a:t>
            </a:r>
          </a:p>
          <a:p>
            <a:endParaRPr lang="en-US" sz="4000" dirty="0">
              <a:solidFill>
                <a:srgbClr val="7A003C"/>
              </a:solidFill>
            </a:endParaRPr>
          </a:p>
          <a:p>
            <a:r>
              <a:rPr lang="en-US" sz="4000" dirty="0">
                <a:solidFill>
                  <a:srgbClr val="7A003C"/>
                </a:solidFill>
              </a:rPr>
              <a:t>When are bursaries paid?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Entrance:  October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General:  February</a:t>
            </a:r>
          </a:p>
          <a:p>
            <a:endParaRPr lang="en-US" sz="4000" dirty="0">
              <a:solidFill>
                <a:srgbClr val="7A003C"/>
              </a:solidFill>
            </a:endParaRPr>
          </a:p>
          <a:p>
            <a:r>
              <a:rPr lang="en-US" sz="4000" dirty="0">
                <a:solidFill>
                  <a:srgbClr val="7A003C"/>
                </a:solidFill>
              </a:rPr>
              <a:t>Funding is first applied to unpaid balances on your Student Account.</a:t>
            </a:r>
          </a:p>
          <a:p>
            <a:endParaRPr lang="en-US" sz="4000" dirty="0">
              <a:solidFill>
                <a:srgbClr val="7A003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1D619-76C0-BE16-5127-71E2FCF04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513" y="5772357"/>
            <a:ext cx="3482909" cy="69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74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per clip&#10;&#10;Description automatically generated">
            <a:extLst>
              <a:ext uri="{FF2B5EF4-FFF2-40B4-BE49-F238E27FC236}">
                <a16:creationId xmlns:a16="http://schemas.microsoft.com/office/drawing/2014/main" id="{66895330-DC71-D71F-B290-B0DBEBC4E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9583" y="2563169"/>
            <a:ext cx="9475238" cy="5160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94C662-2F99-D6F1-00B3-73A33D6EDAB7}"/>
              </a:ext>
            </a:extLst>
          </p:cNvPr>
          <p:cNvSpPr txBox="1"/>
          <p:nvPr/>
        </p:nvSpPr>
        <p:spPr>
          <a:xfrm>
            <a:off x="2383973" y="3888533"/>
            <a:ext cx="45906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271EF-D7AC-8135-31F7-B758F5147704}"/>
              </a:ext>
            </a:extLst>
          </p:cNvPr>
          <p:cNvSpPr txBox="1"/>
          <p:nvPr/>
        </p:nvSpPr>
        <p:spPr>
          <a:xfrm>
            <a:off x="1779713" y="4142448"/>
            <a:ext cx="479178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7A003C"/>
                </a:solidFill>
                <a:latin typeface="Univers" panose="020B0503020202020204" pitchFamily="34" charset="0"/>
              </a:rPr>
              <a:t>Academic Grants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D7548D-6D0A-B373-D264-7ACE23B31E9C}"/>
              </a:ext>
            </a:extLst>
          </p:cNvPr>
          <p:cNvSpPr txBox="1"/>
          <p:nvPr/>
        </p:nvSpPr>
        <p:spPr>
          <a:xfrm>
            <a:off x="7057762" y="2078626"/>
            <a:ext cx="105213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7A003C"/>
                </a:solidFill>
              </a:rPr>
              <a:t>Based on both merit and financial need</a:t>
            </a:r>
          </a:p>
          <a:p>
            <a:endParaRPr lang="en-US" sz="4000" dirty="0">
              <a:solidFill>
                <a:srgbClr val="7A003C"/>
              </a:solidFill>
            </a:endParaRPr>
          </a:p>
          <a:p>
            <a:pPr marL="885825" lvl="1" indent="-428625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For students who are OSAP-assessed</a:t>
            </a:r>
          </a:p>
          <a:p>
            <a:pPr marL="885825" lvl="1" indent="-428625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Paid out:  December</a:t>
            </a:r>
          </a:p>
          <a:p>
            <a:pPr marL="885825" lvl="1" indent="-428625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Complete the General App on AwardSpring – look for your matches, complete additional applications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7A003C"/>
              </a:solidFill>
            </a:endParaRPr>
          </a:p>
          <a:p>
            <a:r>
              <a:rPr lang="en-US" sz="4000" dirty="0">
                <a:solidFill>
                  <a:srgbClr val="7A003C"/>
                </a:solidFill>
              </a:rPr>
              <a:t>Funds are first paid toward any unpaid balance in your student account</a:t>
            </a:r>
          </a:p>
          <a:p>
            <a:endParaRPr lang="en-US" sz="4800" dirty="0">
              <a:solidFill>
                <a:srgbClr val="7A003C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565A1B-52C7-CEE2-BEA1-49B3474BA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899" y="6400282"/>
            <a:ext cx="3989416" cy="7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63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per clip&#10;&#10;Description automatically generated">
            <a:extLst>
              <a:ext uri="{FF2B5EF4-FFF2-40B4-BE49-F238E27FC236}">
                <a16:creationId xmlns:a16="http://schemas.microsoft.com/office/drawing/2014/main" id="{66895330-DC71-D71F-B290-B0DBEBC4E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9583" y="2563169"/>
            <a:ext cx="9475238" cy="5160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94C662-2F99-D6F1-00B3-73A33D6EDAB7}"/>
              </a:ext>
            </a:extLst>
          </p:cNvPr>
          <p:cNvSpPr txBox="1"/>
          <p:nvPr/>
        </p:nvSpPr>
        <p:spPr>
          <a:xfrm>
            <a:off x="2383973" y="3888533"/>
            <a:ext cx="45906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271EF-D7AC-8135-31F7-B758F5147704}"/>
              </a:ext>
            </a:extLst>
          </p:cNvPr>
          <p:cNvSpPr txBox="1"/>
          <p:nvPr/>
        </p:nvSpPr>
        <p:spPr>
          <a:xfrm>
            <a:off x="1713306" y="4142448"/>
            <a:ext cx="53525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7A003C"/>
                </a:solidFill>
                <a:latin typeface="Univers" panose="020B0503020202020204" pitchFamily="34" charset="0"/>
              </a:rPr>
              <a:t>Emergency Funding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D7548D-6D0A-B373-D264-7ACE23B31E9C}"/>
              </a:ext>
            </a:extLst>
          </p:cNvPr>
          <p:cNvSpPr txBox="1"/>
          <p:nvPr/>
        </p:nvSpPr>
        <p:spPr>
          <a:xfrm>
            <a:off x="7353043" y="1404013"/>
            <a:ext cx="10123194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Provides immediate, short-term, one-time, financial relief due to unexpected expenses such as rent, bills, food (not tuition)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Expected that prior to applying for this grant, students will have exhausted all other sources of funding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How to apply?  Contact Student Services via the online chat or visit GH 108 for drop-in service.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A003C"/>
                </a:solidFill>
              </a:rPr>
              <a:t>More info at:  </a:t>
            </a:r>
            <a:r>
              <a:rPr lang="en-US" sz="4000" b="0" i="0" u="none" strike="noStrike" dirty="0">
                <a:solidFill>
                  <a:srgbClr val="7A003C"/>
                </a:solidFill>
                <a:effectLst/>
                <a:latin typeface="Univers" panose="020B0503020202020204" pitchFamily="34" charset="0"/>
                <a:hlinkClick r:id="rId3"/>
              </a:rPr>
              <a:t>https://registrar.mcmaster.ca/aid-awards/emergency-financial-support/</a:t>
            </a:r>
            <a:r>
              <a:rPr lang="en-US" sz="4000" b="0" i="0" u="none" strike="noStrike" dirty="0">
                <a:solidFill>
                  <a:srgbClr val="7A003C"/>
                </a:solidFill>
                <a:effectLst/>
                <a:latin typeface="Univers" panose="020B0503020202020204" pitchFamily="34" charset="0"/>
              </a:rPr>
              <a:t> </a:t>
            </a:r>
            <a:r>
              <a:rPr lang="en-US" sz="4000" b="0" i="0" dirty="0">
                <a:solidFill>
                  <a:srgbClr val="7A003C"/>
                </a:solidFill>
                <a:effectLst/>
                <a:latin typeface="Univers" panose="020B0503020202020204" pitchFamily="34" charset="0"/>
              </a:rPr>
              <a:t>​   </a:t>
            </a:r>
            <a:endParaRPr lang="en-US" sz="4000" dirty="0">
              <a:solidFill>
                <a:srgbClr val="7A0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225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aper clip&#10;&#10;Description automatically generated">
            <a:extLst>
              <a:ext uri="{FF2B5EF4-FFF2-40B4-BE49-F238E27FC236}">
                <a16:creationId xmlns:a16="http://schemas.microsoft.com/office/drawing/2014/main" id="{66895330-DC71-D71F-B290-B0DBEBC4E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49583" y="2563169"/>
            <a:ext cx="9475238" cy="5160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94C662-2F99-D6F1-00B3-73A33D6EDAB7}"/>
              </a:ext>
            </a:extLst>
          </p:cNvPr>
          <p:cNvSpPr txBox="1"/>
          <p:nvPr/>
        </p:nvSpPr>
        <p:spPr>
          <a:xfrm>
            <a:off x="2383973" y="3888533"/>
            <a:ext cx="45906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7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271EF-D7AC-8135-31F7-B758F5147704}"/>
              </a:ext>
            </a:extLst>
          </p:cNvPr>
          <p:cNvSpPr txBox="1"/>
          <p:nvPr/>
        </p:nvSpPr>
        <p:spPr>
          <a:xfrm>
            <a:off x="2003907" y="3527351"/>
            <a:ext cx="554072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7A003C"/>
                </a:solidFill>
                <a:latin typeface="Univers" panose="020B0503020202020204" pitchFamily="34" charset="0"/>
              </a:rPr>
              <a:t>McMaster Work Program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D7548D-6D0A-B373-D264-7ACE23B31E9C}"/>
              </a:ext>
            </a:extLst>
          </p:cNvPr>
          <p:cNvSpPr txBox="1"/>
          <p:nvPr/>
        </p:nvSpPr>
        <p:spPr>
          <a:xfrm>
            <a:off x="7544633" y="1424465"/>
            <a:ext cx="1032971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7A003C"/>
                </a:solidFill>
              </a:rPr>
              <a:t>For students who are OSAP-assessed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7A003C"/>
                </a:solidFill>
              </a:rPr>
              <a:t>Campus jobs - up to 10 hours/week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7A003C"/>
                </a:solidFill>
              </a:rPr>
              <a:t>Range of around 1250 jobs on campus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rgbClr val="7A003C"/>
                </a:solidFill>
              </a:rPr>
              <a:t>Fall/Winter applications available in Mosaic (mid-August)</a:t>
            </a:r>
          </a:p>
          <a:p>
            <a:endParaRPr lang="en-US" sz="4800" dirty="0">
              <a:solidFill>
                <a:srgbClr val="7A003C"/>
              </a:solidFill>
            </a:endParaRPr>
          </a:p>
          <a:p>
            <a:r>
              <a:rPr lang="en-US" sz="4800" dirty="0">
                <a:solidFill>
                  <a:srgbClr val="7A003C"/>
                </a:solidFill>
              </a:rPr>
              <a:t>International undergraduate students with a valid study permit are eligible for the McMaster Work Program (no work permit required)</a:t>
            </a:r>
          </a:p>
        </p:txBody>
      </p:sp>
    </p:spTree>
    <p:extLst>
      <p:ext uri="{BB962C8B-B14F-4D97-AF65-F5344CB8AC3E}">
        <p14:creationId xmlns:p14="http://schemas.microsoft.com/office/powerpoint/2010/main" val="2883253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54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C3A5D1-16DE-7E8B-5370-23B4074B9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1205" y="671944"/>
            <a:ext cx="8785872" cy="8672182"/>
            <a:chOff x="-31861" y="92456"/>
            <a:chExt cx="11020490" cy="11562908"/>
          </a:xfrm>
        </p:grpSpPr>
        <p:sp>
          <p:nvSpPr>
            <p:cNvPr id="6" name="TextBox 6"/>
            <p:cNvSpPr txBox="1"/>
            <p:nvPr/>
          </p:nvSpPr>
          <p:spPr>
            <a:xfrm>
              <a:off x="787791" y="92456"/>
              <a:ext cx="8253571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0"/>
                </a:lnSpc>
              </a:pPr>
              <a:r>
                <a:rPr lang="en-US" sz="4200" spc="630">
                  <a:solidFill>
                    <a:srgbClr val="FFFFFF"/>
                  </a:solidFill>
                  <a:latin typeface="Univers" panose="020B0503020202020204" pitchFamily="34" charset="0"/>
                </a:rPr>
                <a:t>Get free </a:t>
              </a:r>
              <a:r>
                <a:rPr lang="en-US" sz="4200" spc="630">
                  <a:solidFill>
                    <a:srgbClr val="FDBF57"/>
                  </a:solidFill>
                  <a:latin typeface="Univers" panose="020B0503020202020204" pitchFamily="34" charset="0"/>
                </a:rPr>
                <a:t>$$$</a:t>
              </a:r>
              <a:r>
                <a:rPr lang="en-US" sz="4200" spc="630">
                  <a:solidFill>
                    <a:srgbClr val="FFFFFF"/>
                  </a:solidFill>
                  <a:latin typeface="Univers" panose="020B0503020202020204" pitchFamily="34" charset="0"/>
                </a:rPr>
                <a:t> with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1861" y="3267170"/>
              <a:ext cx="11020490" cy="83881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ts val="4500"/>
                </a:lnSpc>
                <a:buFont typeface="Arial" panose="020B0604020202020204" pitchFamily="34" charset="0"/>
                <a:buChar char="•"/>
              </a:pPr>
              <a:r>
                <a:rPr lang="en-US" sz="3000" spc="3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AwardSpring is McMaster’s one-stop shop for scholarships and bursaries.</a:t>
              </a:r>
            </a:p>
            <a:p>
              <a:pPr marL="457200" indent="-457200">
                <a:lnSpc>
                  <a:spcPts val="4500"/>
                </a:lnSpc>
                <a:buFont typeface="Arial" panose="020B0604020202020204" pitchFamily="34" charset="0"/>
                <a:buChar char="•"/>
              </a:pPr>
              <a:r>
                <a:rPr lang="en-US" sz="3000" b="1" spc="30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1 – AUGUST 12 </a:t>
              </a:r>
              <a:r>
                <a:rPr lang="en-US" sz="3000" b="1" spc="30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</a:t>
              </a:r>
              <a:r>
                <a:rPr lang="en-US" sz="3000" b="1" spc="30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spc="3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Complete/ submit the General Application and start getting matched to scholarships that match your eligibility.</a:t>
              </a:r>
            </a:p>
            <a:p>
              <a:pPr marL="457200" indent="-457200">
                <a:lnSpc>
                  <a:spcPts val="4500"/>
                </a:lnSpc>
                <a:buFont typeface="Arial" panose="020B0604020202020204" pitchFamily="34" charset="0"/>
                <a:buChar char="•"/>
              </a:pPr>
              <a:r>
                <a:rPr lang="en-US" sz="3000" b="1" spc="30" dirty="0">
                  <a:solidFill>
                    <a:srgbClr val="FFCC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 2 - </a:t>
              </a:r>
              <a:r>
                <a:rPr lang="en-US" sz="3000" spc="3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Watch for “Follow-Ups” to complete.  It’s that easy!</a:t>
              </a:r>
            </a:p>
            <a:p>
              <a:pPr marL="457200" indent="-457200">
                <a:lnSpc>
                  <a:spcPts val="4500"/>
                </a:lnSpc>
                <a:buFont typeface="Arial" panose="020B0604020202020204" pitchFamily="34" charset="0"/>
                <a:buChar char="•"/>
              </a:pPr>
              <a:r>
                <a:rPr lang="en-US" sz="3000" spc="3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 your awards journey at</a:t>
              </a:r>
              <a:r>
                <a:rPr lang="en-US" sz="3000" spc="3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      </a:t>
              </a:r>
              <a:r>
                <a:rPr lang="en-US" sz="3000" spc="30">
                  <a:solidFill>
                    <a:srgbClr val="FDBF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mcmaster.awardspring.</a:t>
              </a:r>
              <a:r>
                <a:rPr lang="en-US" sz="3000" spc="30" dirty="0">
                  <a:solidFill>
                    <a:srgbClr val="FDBF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</a:p>
            <a:p>
              <a:pPr marL="457200" indent="-457200">
                <a:lnSpc>
                  <a:spcPts val="4500"/>
                </a:lnSpc>
                <a:buFont typeface="Arial" panose="020B0604020202020204" pitchFamily="34" charset="0"/>
                <a:buChar char="•"/>
              </a:pPr>
              <a:endParaRPr lang="en-US" sz="3000" spc="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448F06CF-A03E-30A6-571F-7F22C65B88D7}"/>
              </a:ext>
            </a:extLst>
          </p:cNvPr>
          <p:cNvSpPr/>
          <p:nvPr/>
        </p:nvSpPr>
        <p:spPr>
          <a:xfrm>
            <a:off x="10168546" y="-1866900"/>
            <a:ext cx="10481654" cy="10481654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48E2EE-F9B8-B264-7A17-5BD72771C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785" y="1679197"/>
            <a:ext cx="5011421" cy="100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70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A27B2F49-CA1D-FCB5-7340-418CDF9581C0}"/>
              </a:ext>
            </a:extLst>
          </p:cNvPr>
          <p:cNvSpPr txBox="1"/>
          <p:nvPr/>
        </p:nvSpPr>
        <p:spPr>
          <a:xfrm>
            <a:off x="0" y="495101"/>
            <a:ext cx="1776190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spc="225" dirty="0">
                <a:solidFill>
                  <a:srgbClr val="7A003C"/>
                </a:solidFill>
                <a:latin typeface="Univers Condensed" panose="020B0506020202050204" pitchFamily="34" charset="0"/>
              </a:rPr>
              <a:t>The Partners – (</a:t>
            </a:r>
            <a:r>
              <a:rPr lang="en-US" sz="5400" spc="225">
                <a:solidFill>
                  <a:srgbClr val="7A003C"/>
                </a:solidFill>
                <a:latin typeface="Univers Condensed" panose="020B0506020202050204" pitchFamily="34" charset="0"/>
              </a:rPr>
              <a:t>Student Resources - </a:t>
            </a:r>
            <a:r>
              <a:rPr lang="en-US" sz="5400" spc="225" dirty="0">
                <a:solidFill>
                  <a:srgbClr val="7A003C"/>
                </a:solidFill>
                <a:latin typeface="Univers Condensed" panose="020B0506020202050204" pitchFamily="34" charset="0"/>
              </a:rPr>
              <a:t>Workbook p13)</a:t>
            </a:r>
            <a:endParaRPr lang="en-US" sz="7500" spc="225" dirty="0">
              <a:solidFill>
                <a:srgbClr val="7A003C"/>
              </a:solidFill>
              <a:latin typeface="Univers Condensed" panose="020B050602020205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4B103-CE7F-C584-5694-950228F4E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66" y="6261299"/>
            <a:ext cx="18393297" cy="3530600"/>
          </a:xfrm>
          <a:prstGeom prst="rect">
            <a:avLst/>
          </a:prstGeom>
        </p:spPr>
      </p:pic>
      <p:pic>
        <p:nvPicPr>
          <p:cNvPr id="8" name="Picture 20">
            <a:extLst>
              <a:ext uri="{FF2B5EF4-FFF2-40B4-BE49-F238E27FC236}">
                <a16:creationId xmlns:a16="http://schemas.microsoft.com/office/drawing/2014/main" id="{25A95767-9FB2-EBC2-C644-55208A12C9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85051" y="7794612"/>
            <a:ext cx="4984776" cy="4984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7064B3-3FBE-37CF-DC18-E424638CA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14" y="4947813"/>
            <a:ext cx="8449039" cy="28267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68781-40BA-933F-4974-55A51422A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5815" y="2548787"/>
            <a:ext cx="8058303" cy="3329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87E456-17D3-7138-30F9-4128CF707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5815" y="6221255"/>
            <a:ext cx="8117022" cy="211574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F3A8B00-800A-9D1B-0B16-B722F74C3D7F}"/>
              </a:ext>
            </a:extLst>
          </p:cNvPr>
          <p:cNvSpPr/>
          <p:nvPr/>
        </p:nvSpPr>
        <p:spPr>
          <a:xfrm>
            <a:off x="1288551" y="2032771"/>
            <a:ext cx="6222347" cy="2577763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Univers Condensed" panose="020B0506020202050204" pitchFamily="34" charset="0"/>
              </a:rPr>
              <a:t>Main hub for student information and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Univers Condensed" panose="020B0506020202050204" pitchFamily="34" charset="0"/>
              </a:rPr>
              <a:t>All academic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Univers Condensed" panose="020B0506020202050204" pitchFamily="34" charset="0"/>
              </a:rPr>
              <a:t>Financial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Univers Condensed" panose="020B0506020202050204" pitchFamily="34" charset="0"/>
              </a:rPr>
              <a:t>Aid &amp; Awards / applications /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Univers Condensed" panose="020B0506020202050204" pitchFamily="34" charset="0"/>
              </a:rPr>
              <a:t>Access and Processes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Univers Condensed" panose="020B0506020202050204" pitchFamily="34" charset="0"/>
              </a:rPr>
              <a:t>One-stop shop for student services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442956-0D26-E5D9-00A0-3292BCAB0DF3}"/>
              </a:ext>
            </a:extLst>
          </p:cNvPr>
          <p:cNvSpPr txBox="1"/>
          <p:nvPr/>
        </p:nvSpPr>
        <p:spPr>
          <a:xfrm>
            <a:off x="3732756" y="2639583"/>
            <a:ext cx="342207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Univers Condensed" panose="020B0506020202050204" pitchFamily="34" charset="0"/>
              </a:rPr>
              <a:t>Our Student Service Professionals </a:t>
            </a:r>
            <a:r>
              <a:rPr lang="en-US" dirty="0">
                <a:latin typeface="Univers Condensed" panose="020B0506020202050204" pitchFamily="34" charset="0"/>
              </a:rPr>
              <a:t>(SSPs) are always happy to help!</a:t>
            </a:r>
          </a:p>
        </p:txBody>
      </p:sp>
    </p:spTree>
    <p:extLst>
      <p:ext uri="{BB962C8B-B14F-4D97-AF65-F5344CB8AC3E}">
        <p14:creationId xmlns:p14="http://schemas.microsoft.com/office/powerpoint/2010/main" val="3170022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52950" y="1132976"/>
            <a:ext cx="4716331" cy="5098640"/>
            <a:chOff x="0" y="-9525"/>
            <a:chExt cx="14752661" cy="3086735"/>
          </a:xfrm>
        </p:grpSpPr>
        <p:sp>
          <p:nvSpPr>
            <p:cNvPr id="4" name="TextBox 4"/>
            <p:cNvSpPr txBox="1"/>
            <p:nvPr/>
          </p:nvSpPr>
          <p:spPr>
            <a:xfrm>
              <a:off x="94462" y="1679626"/>
              <a:ext cx="14563739" cy="1397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429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Helps you search for awards that meet your needs and eligibility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4752661" cy="1397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00"/>
                </a:lnSpc>
              </a:pPr>
              <a:r>
                <a:rPr lang="en-US" sz="7500" spc="225" dirty="0">
                  <a:solidFill>
                    <a:srgbClr val="7A003C"/>
                  </a:solidFill>
                  <a:latin typeface="Univers Condensed" panose="020B0506020202050204" pitchFamily="34" charset="0"/>
                </a:rPr>
                <a:t>FUNDS</a:t>
              </a:r>
            </a:p>
            <a:p>
              <a:pPr algn="ctr">
                <a:lnSpc>
                  <a:spcPts val="9000"/>
                </a:lnSpc>
              </a:pPr>
              <a:r>
                <a:rPr lang="en-US" sz="7500" spc="225" dirty="0">
                  <a:solidFill>
                    <a:srgbClr val="7A003C"/>
                  </a:solidFill>
                  <a:latin typeface="Univers Condensed" panose="020B0506020202050204" pitchFamily="34" charset="0"/>
                </a:rPr>
                <a:t>FINDER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44500" y="-5275635"/>
            <a:ext cx="8229600" cy="822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58D0BF-BF97-939E-73AA-F35D149F7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560" y="829994"/>
            <a:ext cx="3932311" cy="8890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3187BB-D310-D47E-4EBB-64419E3C6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5016" y="1280160"/>
            <a:ext cx="3229426" cy="13883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416562-803E-12F1-1C49-DCBBBAA6D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9476" y="2953965"/>
            <a:ext cx="3229425" cy="27678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B07BB7-A0B1-8896-13BA-B70F0D55F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45016" y="6007265"/>
            <a:ext cx="3229425" cy="297663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E09DE19-81C2-7A1A-9279-8715DE498D74}"/>
              </a:ext>
            </a:extLst>
          </p:cNvPr>
          <p:cNvCxnSpPr/>
          <p:nvPr/>
        </p:nvCxnSpPr>
        <p:spPr>
          <a:xfrm>
            <a:off x="10128738" y="1491175"/>
            <a:ext cx="17443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6D11FDE-1437-191B-1BBB-5BBE6EE148FF}"/>
              </a:ext>
            </a:extLst>
          </p:cNvPr>
          <p:cNvCxnSpPr/>
          <p:nvPr/>
        </p:nvCxnSpPr>
        <p:spPr>
          <a:xfrm>
            <a:off x="10114671" y="2504049"/>
            <a:ext cx="1930345" cy="6752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063863-27A1-5541-7048-87297D0FFE82}"/>
              </a:ext>
            </a:extLst>
          </p:cNvPr>
          <p:cNvCxnSpPr/>
          <p:nvPr/>
        </p:nvCxnSpPr>
        <p:spPr>
          <a:xfrm>
            <a:off x="10128738" y="3545058"/>
            <a:ext cx="1744394" cy="2686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5FAA510-D127-59C5-7783-D488CBEB5EB1}"/>
              </a:ext>
            </a:extLst>
          </p:cNvPr>
          <p:cNvSpPr txBox="1"/>
          <p:nvPr/>
        </p:nvSpPr>
        <p:spPr>
          <a:xfrm>
            <a:off x="1187230" y="6623804"/>
            <a:ext cx="4791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7A003C"/>
                </a:solidFill>
                <a:latin typeface="Univers Condensed" panose="020B0506020202050204" pitchFamily="34" charset="0"/>
              </a:rPr>
              <a:t>Step 1:  Search Funds Finder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97CD5F-F890-4B4D-8270-8542837BBEBD}"/>
              </a:ext>
            </a:extLst>
          </p:cNvPr>
          <p:cNvSpPr txBox="1"/>
          <p:nvPr/>
        </p:nvSpPr>
        <p:spPr>
          <a:xfrm>
            <a:off x="1187230" y="7287833"/>
            <a:ext cx="4791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7A003C"/>
                </a:solidFill>
                <a:latin typeface="Univers Condensed" panose="020B0506020202050204" pitchFamily="34" charset="0"/>
              </a:rPr>
              <a:t>Step 2:  Complete the general            application on AwardSpring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2E2D05-6995-46E7-B1D6-2C2685AC7BF3}"/>
              </a:ext>
            </a:extLst>
          </p:cNvPr>
          <p:cNvSpPr txBox="1"/>
          <p:nvPr/>
        </p:nvSpPr>
        <p:spPr>
          <a:xfrm>
            <a:off x="1187230" y="8294061"/>
            <a:ext cx="4791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7A003C"/>
                </a:solidFill>
                <a:latin typeface="Univers Condensed" panose="020B0506020202050204" pitchFamily="34" charset="0"/>
              </a:rPr>
              <a:t>Step 3:  Apply for General Bursary Program (if applicable)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DFF637-008B-93A0-ACC8-376C5697DE24}"/>
              </a:ext>
            </a:extLst>
          </p:cNvPr>
          <p:cNvSpPr txBox="1"/>
          <p:nvPr/>
        </p:nvSpPr>
        <p:spPr>
          <a:xfrm>
            <a:off x="1187230" y="9218935"/>
            <a:ext cx="47915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solidFill>
                  <a:srgbClr val="7A003C"/>
                </a:solidFill>
                <a:latin typeface="Univers Condensed" panose="020B0506020202050204" pitchFamily="34" charset="0"/>
              </a:rPr>
              <a:t>Step 4:  Receive your award</a:t>
            </a:r>
          </a:p>
        </p:txBody>
      </p:sp>
    </p:spTree>
    <p:extLst>
      <p:ext uri="{BB962C8B-B14F-4D97-AF65-F5344CB8AC3E}">
        <p14:creationId xmlns:p14="http://schemas.microsoft.com/office/powerpoint/2010/main" val="1995953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788B1-36DC-8386-BE8F-58092848C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72" y="6065998"/>
            <a:ext cx="18393297" cy="35306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559266" y="3668969"/>
            <a:ext cx="3866374" cy="1147806"/>
            <a:chOff x="0" y="-66675"/>
            <a:chExt cx="5155166" cy="1530409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66675"/>
              <a:ext cx="5155166" cy="726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dirty="0">
                  <a:solidFill>
                    <a:srgbClr val="7A003C"/>
                  </a:solidFill>
                  <a:latin typeface="Univers Condensed" panose="020B0506020202050204" pitchFamily="34" charset="0"/>
                </a:rPr>
                <a:t>Money Coach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872887"/>
              <a:ext cx="5155166" cy="590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dirty="0">
                  <a:solidFill>
                    <a:srgbClr val="5E6A71"/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1-on-1 financial guidance</a:t>
              </a:r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09600" y="7794612"/>
            <a:ext cx="4984776" cy="4984776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1680499" y="5137865"/>
            <a:ext cx="14927003" cy="1126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3" name="Group 14">
            <a:extLst>
              <a:ext uri="{FF2B5EF4-FFF2-40B4-BE49-F238E27FC236}">
                <a16:creationId xmlns:a16="http://schemas.microsoft.com/office/drawing/2014/main" id="{D70EA0F7-C1C9-274D-BF71-8DEBD1971618}"/>
              </a:ext>
            </a:extLst>
          </p:cNvPr>
          <p:cNvGrpSpPr/>
          <p:nvPr/>
        </p:nvGrpSpPr>
        <p:grpSpPr>
          <a:xfrm>
            <a:off x="6786721" y="2528958"/>
            <a:ext cx="5157028" cy="1153291"/>
            <a:chOff x="0" y="-73988"/>
            <a:chExt cx="5353584" cy="1537722"/>
          </a:xfrm>
        </p:grpSpPr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369BCB79-C39E-8944-AA84-0BBA498F8B6B}"/>
                </a:ext>
              </a:extLst>
            </p:cNvPr>
            <p:cNvSpPr txBox="1"/>
            <p:nvPr/>
          </p:nvSpPr>
          <p:spPr>
            <a:xfrm>
              <a:off x="198418" y="-73988"/>
              <a:ext cx="5155166" cy="726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dirty="0">
                  <a:solidFill>
                    <a:srgbClr val="7A003C"/>
                  </a:solidFill>
                  <a:latin typeface="Univers Condensed" panose="020B0506020202050204" pitchFamily="34" charset="0"/>
                </a:rPr>
                <a:t>Living on a Budget</a:t>
              </a:r>
            </a:p>
          </p:txBody>
        </p:sp>
        <p:sp>
          <p:nvSpPr>
            <p:cNvPr id="25" name="TextBox 16">
              <a:extLst>
                <a:ext uri="{FF2B5EF4-FFF2-40B4-BE49-F238E27FC236}">
                  <a16:creationId xmlns:a16="http://schemas.microsoft.com/office/drawing/2014/main" id="{B4FB1FBB-46C6-0743-BD63-DE5FD95AE74A}"/>
                </a:ext>
              </a:extLst>
            </p:cNvPr>
            <p:cNvSpPr txBox="1"/>
            <p:nvPr/>
          </p:nvSpPr>
          <p:spPr>
            <a:xfrm>
              <a:off x="0" y="872887"/>
              <a:ext cx="5155166" cy="590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dirty="0">
                  <a:solidFill>
                    <a:srgbClr val="5E6A71"/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Making ends meet</a:t>
              </a:r>
            </a:p>
          </p:txBody>
        </p:sp>
      </p:grpSp>
      <p:grpSp>
        <p:nvGrpSpPr>
          <p:cNvPr id="26" name="Group 14">
            <a:extLst>
              <a:ext uri="{FF2B5EF4-FFF2-40B4-BE49-F238E27FC236}">
                <a16:creationId xmlns:a16="http://schemas.microsoft.com/office/drawing/2014/main" id="{F91EC43F-012A-AB45-A044-04ED701C412D}"/>
              </a:ext>
            </a:extLst>
          </p:cNvPr>
          <p:cNvGrpSpPr/>
          <p:nvPr/>
        </p:nvGrpSpPr>
        <p:grpSpPr>
          <a:xfrm>
            <a:off x="12385120" y="3588583"/>
            <a:ext cx="3866374" cy="1147806"/>
            <a:chOff x="0" y="-66675"/>
            <a:chExt cx="5155166" cy="1530409"/>
          </a:xfrm>
        </p:grpSpPr>
        <p:sp>
          <p:nvSpPr>
            <p:cNvPr id="27" name="TextBox 15">
              <a:extLst>
                <a:ext uri="{FF2B5EF4-FFF2-40B4-BE49-F238E27FC236}">
                  <a16:creationId xmlns:a16="http://schemas.microsoft.com/office/drawing/2014/main" id="{E4CEEA92-1A50-0F4B-8529-E7286A338386}"/>
                </a:ext>
              </a:extLst>
            </p:cNvPr>
            <p:cNvSpPr txBox="1"/>
            <p:nvPr/>
          </p:nvSpPr>
          <p:spPr>
            <a:xfrm>
              <a:off x="0" y="-66675"/>
              <a:ext cx="5155166" cy="726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>
                  <a:solidFill>
                    <a:srgbClr val="7A003C"/>
                  </a:solidFill>
                  <a:latin typeface="Univers Condensed" panose="020B0506020202050204" pitchFamily="34" charset="0"/>
                </a:rPr>
                <a:t>Taxes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EDA51BE7-E543-1446-9C2F-C9686821B3B0}"/>
                </a:ext>
              </a:extLst>
            </p:cNvPr>
            <p:cNvSpPr txBox="1"/>
            <p:nvPr/>
          </p:nvSpPr>
          <p:spPr>
            <a:xfrm>
              <a:off x="0" y="872887"/>
              <a:ext cx="5155166" cy="590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>
                  <a:solidFill>
                    <a:srgbClr val="5E6A71"/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Tax Clinics</a:t>
              </a:r>
            </a:p>
          </p:txBody>
        </p:sp>
      </p:grpSp>
      <p:grpSp>
        <p:nvGrpSpPr>
          <p:cNvPr id="30" name="Group 14">
            <a:extLst>
              <a:ext uri="{FF2B5EF4-FFF2-40B4-BE49-F238E27FC236}">
                <a16:creationId xmlns:a16="http://schemas.microsoft.com/office/drawing/2014/main" id="{36E84A41-A141-9045-9D5E-2B1500537B81}"/>
              </a:ext>
            </a:extLst>
          </p:cNvPr>
          <p:cNvGrpSpPr/>
          <p:nvPr/>
        </p:nvGrpSpPr>
        <p:grpSpPr>
          <a:xfrm>
            <a:off x="2807580" y="6076461"/>
            <a:ext cx="3866374" cy="1147806"/>
            <a:chOff x="0" y="-66675"/>
            <a:chExt cx="5155166" cy="1530409"/>
          </a:xfrm>
        </p:grpSpPr>
        <p:sp>
          <p:nvSpPr>
            <p:cNvPr id="31" name="TextBox 15">
              <a:extLst>
                <a:ext uri="{FF2B5EF4-FFF2-40B4-BE49-F238E27FC236}">
                  <a16:creationId xmlns:a16="http://schemas.microsoft.com/office/drawing/2014/main" id="{3B0452FD-A61C-A644-B87F-79BBE9384E5D}"/>
                </a:ext>
              </a:extLst>
            </p:cNvPr>
            <p:cNvSpPr txBox="1"/>
            <p:nvPr/>
          </p:nvSpPr>
          <p:spPr>
            <a:xfrm>
              <a:off x="0" y="-66675"/>
              <a:ext cx="5155166" cy="726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dirty="0">
                  <a:solidFill>
                    <a:srgbClr val="7A003C"/>
                  </a:solidFill>
                  <a:latin typeface="Univers Condensed" panose="020B0506020202050204" pitchFamily="34" charset="0"/>
                </a:rPr>
                <a:t>Credit &amp; Debit</a:t>
              </a:r>
            </a:p>
          </p:txBody>
        </p: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8F18872E-178D-CE4E-B0E2-ADEA70BFCDED}"/>
                </a:ext>
              </a:extLst>
            </p:cNvPr>
            <p:cNvSpPr txBox="1"/>
            <p:nvPr/>
          </p:nvSpPr>
          <p:spPr>
            <a:xfrm>
              <a:off x="0" y="872887"/>
              <a:ext cx="5155166" cy="590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dirty="0">
                  <a:solidFill>
                    <a:srgbClr val="5E6A71"/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Banking/Investing</a:t>
              </a:r>
            </a:p>
          </p:txBody>
        </p:sp>
      </p:grpSp>
      <p:grpSp>
        <p:nvGrpSpPr>
          <p:cNvPr id="33" name="Group 14">
            <a:extLst>
              <a:ext uri="{FF2B5EF4-FFF2-40B4-BE49-F238E27FC236}">
                <a16:creationId xmlns:a16="http://schemas.microsoft.com/office/drawing/2014/main" id="{0C4BE108-61FD-004A-9C71-C11FFBF40181}"/>
              </a:ext>
            </a:extLst>
          </p:cNvPr>
          <p:cNvGrpSpPr/>
          <p:nvPr/>
        </p:nvGrpSpPr>
        <p:grpSpPr>
          <a:xfrm>
            <a:off x="7432048" y="6671131"/>
            <a:ext cx="3866374" cy="1773728"/>
            <a:chOff x="0" y="-66675"/>
            <a:chExt cx="5155166" cy="1252470"/>
          </a:xfrm>
        </p:grpSpPr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E43BCF14-E349-D144-94E2-55CA210C26BE}"/>
                </a:ext>
              </a:extLst>
            </p:cNvPr>
            <p:cNvSpPr txBox="1"/>
            <p:nvPr/>
          </p:nvSpPr>
          <p:spPr>
            <a:xfrm>
              <a:off x="0" y="-66675"/>
              <a:ext cx="5155166" cy="801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>
                  <a:solidFill>
                    <a:srgbClr val="7A003C"/>
                  </a:solidFill>
                  <a:latin typeface="Univers Condensed" panose="020B0506020202050204" pitchFamily="34" charset="0"/>
                </a:rPr>
                <a:t>Financial Independence</a:t>
              </a:r>
            </a:p>
          </p:txBody>
        </p:sp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A114BEC5-EFBA-F945-9BBB-98663D21EAF6}"/>
                </a:ext>
              </a:extLst>
            </p:cNvPr>
            <p:cNvSpPr txBox="1"/>
            <p:nvPr/>
          </p:nvSpPr>
          <p:spPr>
            <a:xfrm>
              <a:off x="0" y="872887"/>
              <a:ext cx="5155166" cy="312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 dirty="0">
                  <a:solidFill>
                    <a:srgbClr val="5E6A71"/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Best practices</a:t>
              </a:r>
            </a:p>
          </p:txBody>
        </p:sp>
      </p:grpSp>
      <p:grpSp>
        <p:nvGrpSpPr>
          <p:cNvPr id="36" name="Group 14">
            <a:extLst>
              <a:ext uri="{FF2B5EF4-FFF2-40B4-BE49-F238E27FC236}">
                <a16:creationId xmlns:a16="http://schemas.microsoft.com/office/drawing/2014/main" id="{10B2312C-E8E5-AB43-B413-878711757047}"/>
              </a:ext>
            </a:extLst>
          </p:cNvPr>
          <p:cNvGrpSpPr/>
          <p:nvPr/>
        </p:nvGrpSpPr>
        <p:grpSpPr>
          <a:xfrm>
            <a:off x="11899908" y="5854893"/>
            <a:ext cx="3866374" cy="1147806"/>
            <a:chOff x="22429" y="16300"/>
            <a:chExt cx="5155166" cy="1530409"/>
          </a:xfrm>
        </p:grpSpPr>
        <p:sp>
          <p:nvSpPr>
            <p:cNvPr id="37" name="TextBox 15">
              <a:extLst>
                <a:ext uri="{FF2B5EF4-FFF2-40B4-BE49-F238E27FC236}">
                  <a16:creationId xmlns:a16="http://schemas.microsoft.com/office/drawing/2014/main" id="{F78953D6-F770-1942-843A-158CCF9B089C}"/>
                </a:ext>
              </a:extLst>
            </p:cNvPr>
            <p:cNvSpPr txBox="1"/>
            <p:nvPr/>
          </p:nvSpPr>
          <p:spPr>
            <a:xfrm>
              <a:off x="22429" y="16300"/>
              <a:ext cx="5155166" cy="726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dirty="0">
                  <a:solidFill>
                    <a:srgbClr val="7A003C"/>
                  </a:solidFill>
                  <a:latin typeface="Univers Condensed" panose="020B0506020202050204" pitchFamily="34" charset="0"/>
                </a:rPr>
                <a:t>Life After Mac</a:t>
              </a:r>
            </a:p>
          </p:txBody>
        </p:sp>
        <p:sp>
          <p:nvSpPr>
            <p:cNvPr id="38" name="TextBox 16">
              <a:extLst>
                <a:ext uri="{FF2B5EF4-FFF2-40B4-BE49-F238E27FC236}">
                  <a16:creationId xmlns:a16="http://schemas.microsoft.com/office/drawing/2014/main" id="{2CB628EA-6FF3-C344-A775-0580AD3811A4}"/>
                </a:ext>
              </a:extLst>
            </p:cNvPr>
            <p:cNvSpPr txBox="1"/>
            <p:nvPr/>
          </p:nvSpPr>
          <p:spPr>
            <a:xfrm>
              <a:off x="22429" y="955862"/>
              <a:ext cx="5155166" cy="5908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2500">
                  <a:solidFill>
                    <a:srgbClr val="5E6A71"/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Setting yourself up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D2B078B-F34D-A7B2-0F34-5BF1EE107EC2}"/>
              </a:ext>
            </a:extLst>
          </p:cNvPr>
          <p:cNvSpPr txBox="1"/>
          <p:nvPr/>
        </p:nvSpPr>
        <p:spPr>
          <a:xfrm>
            <a:off x="5888509" y="8699854"/>
            <a:ext cx="7781664" cy="707886"/>
          </a:xfrm>
          <a:prstGeom prst="rect">
            <a:avLst/>
          </a:prstGeom>
          <a:solidFill>
            <a:srgbClr val="7A00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spc="30" dirty="0">
                <a:solidFill>
                  <a:schemeClr val="bg1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Email us at:  money@mcmaster.ca</a:t>
            </a:r>
            <a:endParaRPr lang="en-US" sz="4000" dirty="0">
              <a:solidFill>
                <a:schemeClr val="bg1"/>
              </a:solidFill>
              <a:latin typeface="Univers Condensed" panose="020B050602020205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3E07D6-DE20-4691-9B49-7331CB413345}"/>
              </a:ext>
            </a:extLst>
          </p:cNvPr>
          <p:cNvSpPr txBox="1"/>
          <p:nvPr/>
        </p:nvSpPr>
        <p:spPr>
          <a:xfrm>
            <a:off x="5949688" y="590397"/>
            <a:ext cx="663995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A003C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Student Success Centre</a:t>
            </a:r>
          </a:p>
          <a:p>
            <a:pPr algn="ctr"/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Mac’s Money Centre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9ED2E90-DBA9-6806-E272-331E3C4AE21C}"/>
              </a:ext>
            </a:extLst>
          </p:cNvPr>
          <p:cNvSpPr/>
          <p:nvPr/>
        </p:nvSpPr>
        <p:spPr>
          <a:xfrm>
            <a:off x="6203205" y="3853016"/>
            <a:ext cx="6639959" cy="276833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Financial workshops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</a:rPr>
              <a:t>Financial Literacy Series &amp; Events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</a:rPr>
              <a:t>Pop-Up Tables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visit </a:t>
            </a:r>
            <a:r>
              <a:rPr lang="en-US" sz="2000" b="1" dirty="0" err="1">
                <a:solidFill>
                  <a:schemeClr val="tx1"/>
                </a:solidFill>
              </a:rPr>
              <a:t>OscarPlus</a:t>
            </a:r>
            <a:r>
              <a:rPr lang="en-US" sz="2000" b="1" dirty="0">
                <a:solidFill>
                  <a:schemeClr val="tx1"/>
                </a:solidFill>
              </a:rPr>
              <a:t>!  </a:t>
            </a:r>
          </a:p>
        </p:txBody>
      </p:sp>
    </p:spTree>
    <p:extLst>
      <p:ext uri="{BB962C8B-B14F-4D97-AF65-F5344CB8AC3E}">
        <p14:creationId xmlns:p14="http://schemas.microsoft.com/office/powerpoint/2010/main" val="3535775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866049" y="2451683"/>
            <a:ext cx="10509631" cy="6524863"/>
            <a:chOff x="-244432" y="822326"/>
            <a:chExt cx="14012842" cy="8699817"/>
          </a:xfrm>
        </p:grpSpPr>
        <p:sp>
          <p:nvSpPr>
            <p:cNvPr id="6" name="TextBox 6"/>
            <p:cNvSpPr txBox="1"/>
            <p:nvPr/>
          </p:nvSpPr>
          <p:spPr>
            <a:xfrm>
              <a:off x="-244432" y="822326"/>
              <a:ext cx="14012842" cy="86998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Discounts at local restaurants, grocery stores, pharmacies and much more!</a:t>
              </a:r>
            </a:p>
            <a:p>
              <a:pPr marL="914400" lvl="1" indent="-45720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solidFill>
                    <a:srgbClr val="7A003C"/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msumcmaster.ca/info/savings</a:t>
              </a:r>
              <a:endPara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Univers Condensed" panose="020B0506020202050204" pitchFamily="34" charset="0"/>
                <a:cs typeface="Arial" panose="020B0604020202020204" pitchFamily="34" charset="0"/>
              </a:endParaRPr>
            </a:p>
            <a:p>
              <a:pPr marL="457200" indent="-45720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3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Rezlife</a:t>
              </a:r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 and MSU clothes swaps</a:t>
              </a:r>
            </a:p>
            <a:p>
              <a:pPr marL="457200" indent="-45720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MAPS Suit Drive (for students who need suits for interviews)</a:t>
              </a:r>
            </a:p>
            <a:p>
              <a:pPr marL="457200" indent="-45720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McMaster Used Textbook Sale (on Facebook)</a:t>
              </a:r>
            </a:p>
            <a:p>
              <a:pPr marL="457200" indent="-45720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Campus Club/Events with free meals</a:t>
              </a:r>
            </a:p>
            <a:p>
              <a:pPr marL="457200" indent="-45720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Participate in campus research studies (gift cards/money)</a:t>
              </a:r>
            </a:p>
            <a:p>
              <a:pPr marL="457200" indent="-45720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32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Thode</a:t>
              </a:r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 Makerspace: Access and training to use tools, machinery such as 3-D printers, sewing machines, power tools</a:t>
              </a:r>
            </a:p>
            <a:p>
              <a:pPr marL="457200" indent="-457200">
                <a:spcAft>
                  <a:spcPts val="600"/>
                </a:spcAft>
                <a:buFont typeface="Wingdings" panose="05000000000000000000" pitchFamily="2" charset="2"/>
                <a:buChar char="q"/>
              </a:pPr>
              <a:r>
                <a:rPr lang="en-US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nivers Condensed" panose="020B0506020202050204" pitchFamily="34" charset="0"/>
                  <a:cs typeface="Arial" panose="020B0604020202020204" pitchFamily="34" charset="0"/>
                </a:rPr>
                <a:t>Watch large screen in MUSC (The Student Centre)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6264" y="2058784"/>
              <a:ext cx="13322124" cy="812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26"/>
                </a:lnSpc>
              </a:pPr>
              <a:endParaRPr lang="en-US" sz="3733" spc="485">
                <a:solidFill>
                  <a:srgbClr val="1827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E710DE67-1F11-BC46-C6A6-11C21A8D3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4"/>
          <a:stretch/>
        </p:blipFill>
        <p:spPr>
          <a:xfrm>
            <a:off x="12722594" y="-63428"/>
            <a:ext cx="5565406" cy="10413856"/>
          </a:xfrm>
          <a:prstGeom prst="rect">
            <a:avLst/>
          </a:prstGeom>
        </p:spPr>
      </p:pic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2ED81CD-58A9-E266-8EE2-A48BF2DE6D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83"/>
          <a:stretch/>
        </p:blipFill>
        <p:spPr>
          <a:xfrm>
            <a:off x="-185654" y="3821002"/>
            <a:ext cx="2049372" cy="6434074"/>
          </a:xfrm>
          <a:prstGeom prst="rect">
            <a:avLst/>
          </a:prstGeom>
        </p:spPr>
      </p:pic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865DFAA-B87F-2B2C-239D-B27888D014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83"/>
          <a:stretch/>
        </p:blipFill>
        <p:spPr>
          <a:xfrm>
            <a:off x="-185654" y="47387"/>
            <a:ext cx="2049372" cy="6434074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0CD85D69-2D04-89AF-A05C-0072C29971F7}"/>
              </a:ext>
            </a:extLst>
          </p:cNvPr>
          <p:cNvSpPr txBox="1"/>
          <p:nvPr/>
        </p:nvSpPr>
        <p:spPr>
          <a:xfrm>
            <a:off x="2049373" y="817698"/>
            <a:ext cx="1199979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225" dirty="0">
                <a:solidFill>
                  <a:srgbClr val="7A003C"/>
                </a:solidFill>
                <a:latin typeface="Univers Condensed" panose="020B0506020202050204" pitchFamily="34" charset="0"/>
              </a:rPr>
              <a:t>On-campus savings</a:t>
            </a:r>
          </a:p>
        </p:txBody>
      </p:sp>
    </p:spTree>
    <p:extLst>
      <p:ext uri="{BB962C8B-B14F-4D97-AF65-F5344CB8AC3E}">
        <p14:creationId xmlns:p14="http://schemas.microsoft.com/office/powerpoint/2010/main" val="2532554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DC9CDEB-39D6-0256-3EAA-0E64C10C6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81174"/>
            <a:ext cx="18288000" cy="102870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421062" y="2272110"/>
            <a:ext cx="11328454" cy="6475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5090"/>
              </a:lnSpc>
              <a:buFont typeface="Wingdings" panose="05000000000000000000" pitchFamily="2" charset="2"/>
              <a:buChar char="q"/>
            </a:pPr>
            <a:r>
              <a:rPr lang="en-US" sz="2700" spc="33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Grocery coupons</a:t>
            </a:r>
          </a:p>
          <a:p>
            <a:pPr marL="457200" indent="-457200">
              <a:lnSpc>
                <a:spcPts val="5090"/>
              </a:lnSpc>
              <a:buFont typeface="Wingdings" panose="05000000000000000000" pitchFamily="2" charset="2"/>
              <a:buChar char="q"/>
            </a:pPr>
            <a:r>
              <a:rPr lang="en-US" sz="2700" spc="33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Compare student cell phone plans </a:t>
            </a:r>
          </a:p>
          <a:p>
            <a:pPr marL="457200" indent="-457200">
              <a:lnSpc>
                <a:spcPts val="5090"/>
              </a:lnSpc>
              <a:buFont typeface="Wingdings" panose="05000000000000000000" pitchFamily="2" charset="2"/>
              <a:buChar char="q"/>
            </a:pPr>
            <a:r>
              <a:rPr lang="en-US" sz="2700" spc="33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Student bank account comparison</a:t>
            </a:r>
          </a:p>
          <a:p>
            <a:pPr marL="457200" indent="-457200">
              <a:lnSpc>
                <a:spcPts val="5090"/>
              </a:lnSpc>
              <a:buFont typeface="Wingdings" panose="05000000000000000000" pitchFamily="2" charset="2"/>
              <a:buChar char="q"/>
            </a:pPr>
            <a:r>
              <a:rPr lang="en-US" sz="2700" spc="33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Thrift stores - trending</a:t>
            </a:r>
          </a:p>
          <a:p>
            <a:pPr marL="457200" indent="-457200">
              <a:lnSpc>
                <a:spcPts val="5090"/>
              </a:lnSpc>
              <a:buFont typeface="Wingdings" panose="05000000000000000000" pitchFamily="2" charset="2"/>
              <a:buChar char="q"/>
            </a:pPr>
            <a:r>
              <a:rPr lang="en-US" sz="2700" spc="33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 Amazon Discount Textbooks </a:t>
            </a:r>
          </a:p>
          <a:p>
            <a:pPr marL="457200" indent="-457200">
              <a:lnSpc>
                <a:spcPts val="5090"/>
              </a:lnSpc>
              <a:buFont typeface="Wingdings" panose="05000000000000000000" pitchFamily="2" charset="2"/>
              <a:buChar char="q"/>
            </a:pPr>
            <a:r>
              <a:rPr lang="en-US" sz="2700" spc="33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Facebook Marketplace</a:t>
            </a:r>
          </a:p>
          <a:p>
            <a:pPr marL="457200" indent="-457200">
              <a:lnSpc>
                <a:spcPts val="5090"/>
              </a:lnSpc>
              <a:buFont typeface="Wingdings" panose="05000000000000000000" pitchFamily="2" charset="2"/>
              <a:buChar char="q"/>
            </a:pPr>
            <a:r>
              <a:rPr lang="en-US" sz="2700" spc="33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Kijiji </a:t>
            </a:r>
          </a:p>
          <a:p>
            <a:pPr marL="457200" indent="-457200">
              <a:lnSpc>
                <a:spcPts val="5090"/>
              </a:lnSpc>
              <a:buFont typeface="Wingdings" panose="05000000000000000000" pitchFamily="2" charset="2"/>
              <a:buChar char="q"/>
            </a:pPr>
            <a:r>
              <a:rPr lang="en-US" sz="2700" spc="33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Apple Music / YouTube / Music / Spotify – all have student discounts</a:t>
            </a:r>
          </a:p>
          <a:p>
            <a:pPr marL="457200" indent="-457200">
              <a:lnSpc>
                <a:spcPts val="5090"/>
              </a:lnSpc>
              <a:buFont typeface="Wingdings" panose="05000000000000000000" pitchFamily="2" charset="2"/>
              <a:buChar char="q"/>
            </a:pPr>
            <a:r>
              <a:rPr lang="en-US" sz="2700" spc="33" dirty="0">
                <a:solidFill>
                  <a:srgbClr val="182722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Wait for seasonal deals – Black Friday / Cyber Monday / Boxing Day</a:t>
            </a:r>
          </a:p>
          <a:p>
            <a:pPr>
              <a:lnSpc>
                <a:spcPts val="5090"/>
              </a:lnSpc>
            </a:pPr>
            <a:endParaRPr lang="en-US" sz="3393" spc="33" dirty="0">
              <a:solidFill>
                <a:srgbClr val="1827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1210D752-15D8-95DC-5A01-A462AFD55C64}"/>
              </a:ext>
            </a:extLst>
          </p:cNvPr>
          <p:cNvSpPr txBox="1"/>
          <p:nvPr/>
        </p:nvSpPr>
        <p:spPr>
          <a:xfrm>
            <a:off x="2071144" y="665298"/>
            <a:ext cx="1199979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225" dirty="0">
                <a:solidFill>
                  <a:srgbClr val="7A003C"/>
                </a:solidFill>
                <a:latin typeface="Univers Condensed" panose="020B0506020202050204" pitchFamily="34" charset="0"/>
              </a:rPr>
              <a:t>Online ways to save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5DCA8A6-6B1D-42AB-BFD1-5BFE980C19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-4114800" y="6849479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52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DC9CDEB-39D6-0256-3EAA-0E64C10C6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6"/>
            <a:ext cx="18288000" cy="10287000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44D6F1E4-DE61-0B49-9E9F-18D943E7657F}"/>
              </a:ext>
            </a:extLst>
          </p:cNvPr>
          <p:cNvSpPr txBox="1"/>
          <p:nvPr/>
        </p:nvSpPr>
        <p:spPr>
          <a:xfrm>
            <a:off x="6980925" y="680545"/>
            <a:ext cx="961603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 spc="225" dirty="0">
                <a:solidFill>
                  <a:srgbClr val="7A003C"/>
                </a:solidFill>
                <a:latin typeface="Univers" panose="020B0503020202020204" pitchFamily="34" charset="0"/>
              </a:rPr>
              <a:t>Needs vs. wants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BAB2F62C-7914-8D5B-8E1F-0353EE46E519}"/>
              </a:ext>
            </a:extLst>
          </p:cNvPr>
          <p:cNvSpPr txBox="1"/>
          <p:nvPr/>
        </p:nvSpPr>
        <p:spPr>
          <a:xfrm>
            <a:off x="2899285" y="2010561"/>
            <a:ext cx="14456228" cy="7956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US" sz="2400" dirty="0">
              <a:solidFill>
                <a:srgbClr val="7A0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Starbucks vs. buying a coffee maker and using a </a:t>
            </a:r>
            <a:r>
              <a:rPr lang="en-US" sz="2400" u="sng" dirty="0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travel mug </a:t>
            </a:r>
          </a:p>
          <a:p>
            <a:endParaRPr lang="en-US" sz="2400" dirty="0">
              <a:solidFill>
                <a:srgbClr val="7A0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Buying water vs. bringing your </a:t>
            </a:r>
            <a:r>
              <a:rPr lang="en-US" sz="2400" u="sng" dirty="0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bottle</a:t>
            </a:r>
            <a:r>
              <a:rPr lang="en-US" sz="2400" dirty="0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i="1" dirty="0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(Retro-fitted water stations)</a:t>
            </a:r>
          </a:p>
          <a:p>
            <a:endParaRPr lang="en-US" sz="2400" dirty="0">
              <a:solidFill>
                <a:srgbClr val="7A0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 microwave wall vs. buying lunch</a:t>
            </a:r>
          </a:p>
          <a:p>
            <a:endParaRPr lang="en-US" sz="2400" dirty="0">
              <a:solidFill>
                <a:srgbClr val="7A0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Sobi</a:t>
            </a:r>
            <a:r>
              <a:rPr lang="en-US" sz="2400" dirty="0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bikes – create an account – choose a plan – very cheap and healthy</a:t>
            </a:r>
          </a:p>
          <a:p>
            <a:endParaRPr lang="en-US" sz="2400" dirty="0">
              <a:solidFill>
                <a:srgbClr val="7A0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Bird-Ride (e-scooters) – day/week pass or pay-as-you-go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Stick to basics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A00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thoughtful decisions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A0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A0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7A0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A0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A0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A00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26"/>
              </a:lnSpc>
            </a:pPr>
            <a:endParaRPr lang="en-US" sz="2400" dirty="0">
              <a:solidFill>
                <a:srgbClr val="1827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9E14CBC-B4F4-75A5-8D2B-1271A5AE2CA2}"/>
              </a:ext>
            </a:extLst>
          </p:cNvPr>
          <p:cNvSpPr txBox="1"/>
          <p:nvPr/>
        </p:nvSpPr>
        <p:spPr>
          <a:xfrm>
            <a:off x="2899285" y="7880859"/>
            <a:ext cx="1215314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 spc="225" dirty="0">
                <a:solidFill>
                  <a:srgbClr val="7A003C"/>
                </a:solidFill>
                <a:latin typeface="Univers" panose="020B0503020202020204" pitchFamily="34" charset="0"/>
              </a:rPr>
              <a:t>CLOSING THOUGHTS…..</a:t>
            </a:r>
          </a:p>
        </p:txBody>
      </p:sp>
      <p:pic>
        <p:nvPicPr>
          <p:cNvPr id="7" name="Graphic 6" descr="Lightbulb with solid fill">
            <a:extLst>
              <a:ext uri="{FF2B5EF4-FFF2-40B4-BE49-F238E27FC236}">
                <a16:creationId xmlns:a16="http://schemas.microsoft.com/office/drawing/2014/main" id="{91B014DD-5DFF-EB5B-0DF8-C4FA39F60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89572" y="7407066"/>
            <a:ext cx="1474428" cy="14744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CBC153-932D-822B-F02A-9643A91D7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51654" y="2092160"/>
            <a:ext cx="1200777" cy="70308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C478CD-0ABB-CFDB-7920-DA57132299AD}"/>
              </a:ext>
            </a:extLst>
          </p:cNvPr>
          <p:cNvSpPr txBox="1"/>
          <p:nvPr/>
        </p:nvSpPr>
        <p:spPr>
          <a:xfrm>
            <a:off x="13349174" y="2795247"/>
            <a:ext cx="3068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A003C"/>
                </a:solidFill>
              </a:rPr>
              <a:t>has the perfect one for you!</a:t>
            </a:r>
          </a:p>
        </p:txBody>
      </p:sp>
    </p:spTree>
    <p:extLst>
      <p:ext uri="{BB962C8B-B14F-4D97-AF65-F5344CB8AC3E}">
        <p14:creationId xmlns:p14="http://schemas.microsoft.com/office/powerpoint/2010/main" val="546595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8" t="-841" r="47108" b="841"/>
          <a:stretch/>
        </p:blipFill>
        <p:spPr>
          <a:xfrm>
            <a:off x="-151566" y="-63429"/>
            <a:ext cx="4381043" cy="10413857"/>
          </a:xfrm>
          <a:prstGeom prst="rect">
            <a:avLst/>
          </a:prstGeom>
        </p:spPr>
      </p:pic>
      <p:pic>
        <p:nvPicPr>
          <p:cNvPr id="5" name="Picture 4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93C28559-44D2-804C-A5F2-5996065CF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830" y="5292436"/>
            <a:ext cx="18287412" cy="42107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400000">
            <a:off x="12505798" y="-4178228"/>
            <a:ext cx="9321728" cy="932172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2284306" y="1441770"/>
            <a:ext cx="5407265" cy="1070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6600" spc="225" dirty="0">
                <a:solidFill>
                  <a:srgbClr val="5E6A71"/>
                </a:solidFill>
                <a:latin typeface="Univers" panose="020B0503020202020204" pitchFamily="34" charset="0"/>
              </a:rPr>
              <a:t>Thank you!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76369" y="3739182"/>
            <a:ext cx="5561045" cy="2314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7A003C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Sign up for </a:t>
            </a:r>
            <a:r>
              <a:rPr lang="en-US" sz="3300" b="1" dirty="0">
                <a:latin typeface="Univers Condensed" panose="020B0506020202050204" pitchFamily="34" charset="0"/>
                <a:cs typeface="Arial" panose="020B0604020202020204" pitchFamily="34" charset="0"/>
              </a:rPr>
              <a:t>Mac 101</a:t>
            </a:r>
            <a:r>
              <a:rPr lang="en-US" sz="3300" dirty="0">
                <a:solidFill>
                  <a:srgbClr val="7A003C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, your online orientation for everything from student life to tech help and much more!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FA2758-86E8-E723-B93E-B871F32FB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741" y="740938"/>
            <a:ext cx="2412355" cy="2398823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CC913AF4-10E8-2A74-40D2-5257F36CB0D7}"/>
              </a:ext>
            </a:extLst>
          </p:cNvPr>
          <p:cNvSpPr txBox="1"/>
          <p:nvPr/>
        </p:nvSpPr>
        <p:spPr>
          <a:xfrm>
            <a:off x="7057553" y="1790381"/>
            <a:ext cx="4094710" cy="544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latin typeface="Univers Condensed" panose="020B0506020202050204" pitchFamily="34" charset="0"/>
                <a:cs typeface="Arial" panose="020B0604020202020204" pitchFamily="34" charset="0"/>
              </a:rPr>
              <a:t>Residence Session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C4014B-D506-DCBC-7B9A-22FEC2788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4043" y="3894098"/>
            <a:ext cx="2375003" cy="2368303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7FD99B89-9A89-8316-AEAC-E6E0C7148955}"/>
              </a:ext>
            </a:extLst>
          </p:cNvPr>
          <p:cNvSpPr txBox="1"/>
          <p:nvPr/>
        </p:nvSpPr>
        <p:spPr>
          <a:xfrm>
            <a:off x="12284307" y="6178206"/>
            <a:ext cx="4094710" cy="544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latin typeface="Univers Condensed" panose="020B0506020202050204" pitchFamily="34" charset="0"/>
                <a:cs typeface="Arial" panose="020B0604020202020204" pitchFamily="34" charset="0"/>
              </a:rPr>
              <a:t>Finance Session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DFBD32-BD66-207E-FF63-5E1A017742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3896" y="6723698"/>
            <a:ext cx="2381200" cy="2374464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5F082402-64E5-18B8-67C2-EDFC43F4E03A}"/>
              </a:ext>
            </a:extLst>
          </p:cNvPr>
          <p:cNvSpPr txBox="1"/>
          <p:nvPr/>
        </p:nvSpPr>
        <p:spPr>
          <a:xfrm>
            <a:off x="6928195" y="8223179"/>
            <a:ext cx="5356111" cy="5448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latin typeface="Univers Condensed" panose="020B0506020202050204" pitchFamily="34" charset="0"/>
                <a:cs typeface="Arial" panose="020B0604020202020204" pitchFamily="34" charset="0"/>
              </a:rPr>
              <a:t>Support for Students Session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85134" y="4215115"/>
            <a:ext cx="11064496" cy="1820989"/>
            <a:chOff x="0" y="-9525"/>
            <a:chExt cx="14752661" cy="2427986"/>
          </a:xfrm>
        </p:grpSpPr>
        <p:sp>
          <p:nvSpPr>
            <p:cNvPr id="4" name="TextBox 4"/>
            <p:cNvSpPr txBox="1"/>
            <p:nvPr/>
          </p:nvSpPr>
          <p:spPr>
            <a:xfrm>
              <a:off x="94461" y="1679626"/>
              <a:ext cx="14563738" cy="738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429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Description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14752661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00"/>
                </a:lnSpc>
              </a:pPr>
              <a:r>
                <a:rPr lang="en-US" sz="7500" spc="225">
                  <a:solidFill>
                    <a:srgbClr val="7A003C"/>
                  </a:solidFill>
                  <a:latin typeface="Univers" panose="020B0503020202020204" pitchFamily="34" charset="0"/>
                </a:rPr>
                <a:t>TITLE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144500" y="-5275635"/>
            <a:ext cx="8229600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-4114800" y="6849479"/>
            <a:ext cx="8229600" cy="8229600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4F00AF22-3BD0-2E5F-8CAB-0CCFE066D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31" y="463731"/>
            <a:ext cx="9359538" cy="935953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D7A4B3-1117-D89B-EC58-4469F4453FE0}"/>
              </a:ext>
            </a:extLst>
          </p:cNvPr>
          <p:cNvSpPr/>
          <p:nvPr/>
        </p:nvSpPr>
        <p:spPr>
          <a:xfrm>
            <a:off x="7184571" y="3191069"/>
            <a:ext cx="3862874" cy="3862874"/>
          </a:xfrm>
          <a:prstGeom prst="ellipse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BA589F-3B19-5BB1-182F-96983B56B42B}"/>
              </a:ext>
            </a:extLst>
          </p:cNvPr>
          <p:cNvSpPr txBox="1"/>
          <p:nvPr/>
        </p:nvSpPr>
        <p:spPr>
          <a:xfrm>
            <a:off x="5209832" y="2768015"/>
            <a:ext cx="793466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0" dirty="0">
                <a:solidFill>
                  <a:srgbClr val="7A003C"/>
                </a:solidFill>
                <a:latin typeface="Univers Condensed" panose="020B0506020202050204" pitchFamily="34" charset="0"/>
                <a:cs typeface="Arial" panose="020B0604020202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35747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D8951D0-9D7B-4DBB-0532-6984F906D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2424" b="42144"/>
          <a:stretch/>
        </p:blipFill>
        <p:spPr>
          <a:xfrm>
            <a:off x="5973747" y="7230489"/>
            <a:ext cx="1584050" cy="2135847"/>
          </a:xfrm>
          <a:prstGeom prst="rect">
            <a:avLst/>
          </a:prstGeom>
        </p:spPr>
      </p:pic>
      <p:pic>
        <p:nvPicPr>
          <p:cNvPr id="13" name="Picture 12" descr="A screenshot of a cell phone application&#10;&#10;Description automatically generated with low confidence">
            <a:extLst>
              <a:ext uri="{FF2B5EF4-FFF2-40B4-BE49-F238E27FC236}">
                <a16:creationId xmlns:a16="http://schemas.microsoft.com/office/drawing/2014/main" id="{50D029C6-B540-F0D2-702A-63B3671030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6" r="18763" b="35065"/>
          <a:stretch/>
        </p:blipFill>
        <p:spPr>
          <a:xfrm>
            <a:off x="-1341848" y="1899488"/>
            <a:ext cx="8285017" cy="7139615"/>
          </a:xfrm>
          <a:prstGeom prst="rect">
            <a:avLst/>
          </a:prstGeom>
        </p:spPr>
      </p:pic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DC9CDEB-39D6-0256-3EAA-0E64C10C64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83"/>
          <a:stretch/>
        </p:blipFill>
        <p:spPr>
          <a:xfrm rot="10800000">
            <a:off x="15011398" y="81174"/>
            <a:ext cx="3276601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276599" y="1228407"/>
            <a:ext cx="13268194" cy="7977668"/>
            <a:chOff x="-1" y="-908232"/>
            <a:chExt cx="17690924" cy="10636891"/>
          </a:xfrm>
        </p:grpSpPr>
        <p:sp>
          <p:nvSpPr>
            <p:cNvPr id="6" name="TextBox 6"/>
            <p:cNvSpPr txBox="1"/>
            <p:nvPr/>
          </p:nvSpPr>
          <p:spPr>
            <a:xfrm>
              <a:off x="5221833" y="-908232"/>
              <a:ext cx="12469090" cy="1789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226"/>
                </a:lnSpc>
              </a:pPr>
              <a:r>
                <a:rPr lang="en-US" sz="6000" dirty="0">
                  <a:solidFill>
                    <a:srgbClr val="7A003C"/>
                  </a:solidFill>
                  <a:latin typeface="Univers Condensed"/>
                  <a:cs typeface="Arial"/>
                </a:rPr>
                <a:t>Smart Start Workbook </a:t>
              </a:r>
              <a:endParaRPr lang="en-US" sz="6000" dirty="0">
                <a:solidFill>
                  <a:srgbClr val="7A003C"/>
                </a:solidFill>
                <a:latin typeface="Univers Condensed"/>
                <a:cs typeface="Arial" panose="020B0604020202020204" pitchFamily="34" charset="0"/>
              </a:endParaRPr>
            </a:p>
            <a:p>
              <a:pPr>
                <a:lnSpc>
                  <a:spcPts val="5226"/>
                </a:lnSpc>
              </a:pPr>
              <a:r>
                <a:rPr lang="en-US" sz="6000" dirty="0">
                  <a:solidFill>
                    <a:srgbClr val="7A003C"/>
                  </a:solidFill>
                  <a:latin typeface="Univers Condensed"/>
                  <a:cs typeface="Arial"/>
                </a:rPr>
                <a:t>&amp; Resource Guide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1" y="8942546"/>
              <a:ext cx="13322123" cy="7861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90"/>
                </a:lnSpc>
              </a:pPr>
              <a:endParaRPr lang="en-US" sz="3350" spc="33">
                <a:solidFill>
                  <a:srgbClr val="182722"/>
                </a:solidFill>
                <a:latin typeface="Univers Condensed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353DB7E-1214-EB82-AAB7-804740AE2A95}"/>
              </a:ext>
            </a:extLst>
          </p:cNvPr>
          <p:cNvSpPr txBox="1"/>
          <p:nvPr/>
        </p:nvSpPr>
        <p:spPr>
          <a:xfrm>
            <a:off x="7192975" y="3036927"/>
            <a:ext cx="8649838" cy="55092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/>
              </a:rPr>
              <a:t>Link is in your email and in </a:t>
            </a:r>
            <a:r>
              <a:rPr lang="en-US" sz="3200">
                <a:latin typeface="Univers Condensed"/>
              </a:rPr>
              <a:t>the chat.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/>
              </a:rPr>
              <a:t>Contact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/>
              </a:rPr>
              <a:t>Enrolment &amp; Financial Terms and Conditions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/>
              </a:rPr>
              <a:t>Explanations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/>
              </a:rPr>
              <a:t>Checklists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/>
              </a:rPr>
              <a:t>Budget worksheets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/>
              </a:rPr>
              <a:t>Dates and deadlines</a:t>
            </a:r>
            <a:endParaRPr lang="en-US" sz="3200" dirty="0">
              <a:latin typeface="Univers Condensed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/>
              </a:rPr>
              <a:t>Schedules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/>
              </a:rPr>
              <a:t>Links to websites and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Univers Condensed"/>
              </a:rPr>
              <a:t>Upcoming “don’t miss” info sessions /seminars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3200" dirty="0">
              <a:latin typeface="Univers Condensed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387AE6E-A86A-D2D9-F144-854462BEC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47" r="72424" b="42015"/>
          <a:stretch/>
        </p:blipFill>
        <p:spPr>
          <a:xfrm>
            <a:off x="5973747" y="8757217"/>
            <a:ext cx="1584050" cy="161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56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344FBD17-75E7-EA4C-FFC0-7FDE8B77C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41952" y="1234414"/>
            <a:ext cx="7153704" cy="183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400"/>
              </a:lnSpc>
            </a:pPr>
            <a:r>
              <a:rPr lang="en-US" sz="12000" spc="359" dirty="0">
                <a:solidFill>
                  <a:srgbClr val="7A003C"/>
                </a:solidFill>
                <a:latin typeface="Univers Condensed" panose="020B0506020202050204" pitchFamily="34" charset="0"/>
              </a:rPr>
              <a:t>Agenda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6247" y="3131686"/>
            <a:ext cx="10308896" cy="4571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200" spc="30" dirty="0">
                <a:solidFill>
                  <a:srgbClr val="182722"/>
                </a:solidFill>
                <a:latin typeface="Univers Condensed"/>
                <a:cs typeface="Arial"/>
              </a:rPr>
              <a:t>New student overview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200" spc="30" dirty="0">
                <a:solidFill>
                  <a:srgbClr val="182722"/>
                </a:solidFill>
                <a:latin typeface="Univers Condensed"/>
                <a:cs typeface="Arial"/>
              </a:rPr>
              <a:t>The summer finance checklist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200" spc="30" dirty="0">
                <a:solidFill>
                  <a:srgbClr val="182722"/>
                </a:solidFill>
                <a:latin typeface="Univers Condensed"/>
                <a:cs typeface="Arial"/>
              </a:rPr>
              <a:t>Your Smart Start plan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200" spc="30" dirty="0">
                <a:solidFill>
                  <a:srgbClr val="182722"/>
                </a:solidFill>
                <a:latin typeface="Univers Condensed"/>
                <a:cs typeface="Arial"/>
              </a:rPr>
              <a:t>Managing your student account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200" spc="30" dirty="0">
                <a:solidFill>
                  <a:srgbClr val="182722"/>
                </a:solidFill>
                <a:latin typeface="Univers Condensed"/>
                <a:cs typeface="Arial"/>
              </a:rPr>
              <a:t>How to save money as a student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200" spc="30" dirty="0">
                <a:solidFill>
                  <a:srgbClr val="182722"/>
                </a:solidFill>
                <a:latin typeface="Univers Condensed"/>
                <a:cs typeface="Arial"/>
              </a:rPr>
              <a:t>OSAP/scholarships/bursaries/work-study opportunities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200" spc="30" dirty="0">
                <a:solidFill>
                  <a:srgbClr val="182722"/>
                </a:solidFill>
                <a:latin typeface="Univers Condensed"/>
                <a:cs typeface="Arial"/>
              </a:rPr>
              <a:t>Tips &amp; helpful hints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200" spc="30" dirty="0">
                <a:solidFill>
                  <a:srgbClr val="182722"/>
                </a:solidFill>
                <a:latin typeface="Univers Condensed"/>
                <a:cs typeface="Arial"/>
              </a:rPr>
              <a:t>Q&amp;A</a:t>
            </a:r>
          </a:p>
        </p:txBody>
      </p:sp>
      <p:pic>
        <p:nvPicPr>
          <p:cNvPr id="3" name="Picture 2" descr="A picture containing person, clothing, outdoor, smile&#10;&#10;Description automatically generated">
            <a:extLst>
              <a:ext uri="{FF2B5EF4-FFF2-40B4-BE49-F238E27FC236}">
                <a16:creationId xmlns:a16="http://schemas.microsoft.com/office/drawing/2014/main" id="{31CD70FB-F975-9E18-11A4-3984E898F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484" y="-2240881"/>
            <a:ext cx="11264680" cy="112646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788B1-36DC-8386-BE8F-58092848C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37" y="5978485"/>
            <a:ext cx="18393297" cy="3530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09600" y="7794612"/>
            <a:ext cx="4984776" cy="4984776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1680498" y="5177102"/>
            <a:ext cx="14927003" cy="1126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73FBEFF-7D44-1399-CD83-EC6F6413C222}"/>
              </a:ext>
            </a:extLst>
          </p:cNvPr>
          <p:cNvSpPr/>
          <p:nvPr/>
        </p:nvSpPr>
        <p:spPr>
          <a:xfrm>
            <a:off x="1882788" y="2828307"/>
            <a:ext cx="14098740" cy="934330"/>
          </a:xfrm>
          <a:prstGeom prst="rightArrow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91D34D-F2EE-E13A-FAFD-2ABF359E96F9}"/>
              </a:ext>
            </a:extLst>
          </p:cNvPr>
          <p:cNvSpPr/>
          <p:nvPr/>
        </p:nvSpPr>
        <p:spPr>
          <a:xfrm>
            <a:off x="4278766" y="2846737"/>
            <a:ext cx="367995" cy="9343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A29A7-E1E4-E887-C102-24232373DB42}"/>
              </a:ext>
            </a:extLst>
          </p:cNvPr>
          <p:cNvSpPr txBox="1"/>
          <p:nvPr/>
        </p:nvSpPr>
        <p:spPr>
          <a:xfrm>
            <a:off x="6925826" y="1969426"/>
            <a:ext cx="443552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i="1" dirty="0">
                <a:solidFill>
                  <a:srgbClr val="7A003C"/>
                </a:solidFill>
                <a:latin typeface="Garamond"/>
              </a:rPr>
              <a:t>Lifeline</a:t>
            </a:r>
          </a:p>
        </p:txBody>
      </p:sp>
      <p:pic>
        <p:nvPicPr>
          <p:cNvPr id="9" name="Graphic 8" descr="Stork Baby with solid fill">
            <a:extLst>
              <a:ext uri="{FF2B5EF4-FFF2-40B4-BE49-F238E27FC236}">
                <a16:creationId xmlns:a16="http://schemas.microsoft.com/office/drawing/2014/main" id="{1932EDCE-4A9C-D0A8-3322-0F6B6F30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82787" y="3912698"/>
            <a:ext cx="915003" cy="915003"/>
          </a:xfrm>
          <a:prstGeom prst="rect">
            <a:avLst/>
          </a:prstGeom>
        </p:spPr>
      </p:pic>
      <p:pic>
        <p:nvPicPr>
          <p:cNvPr id="10" name="Graphic 9" descr="Skipping Rope outline">
            <a:extLst>
              <a:ext uri="{FF2B5EF4-FFF2-40B4-BE49-F238E27FC236}">
                <a16:creationId xmlns:a16="http://schemas.microsoft.com/office/drawing/2014/main" id="{C17E6BA9-49A8-238E-3093-66C122A571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16881" y="3912698"/>
            <a:ext cx="915003" cy="915003"/>
          </a:xfrm>
          <a:prstGeom prst="rect">
            <a:avLst/>
          </a:prstGeom>
        </p:spPr>
      </p:pic>
      <p:pic>
        <p:nvPicPr>
          <p:cNvPr id="11" name="Graphic 10" descr="Schoolhouse with solid fill">
            <a:extLst>
              <a:ext uri="{FF2B5EF4-FFF2-40B4-BE49-F238E27FC236}">
                <a16:creationId xmlns:a16="http://schemas.microsoft.com/office/drawing/2014/main" id="{FEC87FCE-ED52-8167-7FBA-100FD978F1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60402" y="3912698"/>
            <a:ext cx="915003" cy="915003"/>
          </a:xfrm>
          <a:prstGeom prst="rect">
            <a:avLst/>
          </a:prstGeom>
        </p:spPr>
      </p:pic>
      <p:pic>
        <p:nvPicPr>
          <p:cNvPr id="12" name="Graphic 11" descr="Briefcase with solid fill">
            <a:extLst>
              <a:ext uri="{FF2B5EF4-FFF2-40B4-BE49-F238E27FC236}">
                <a16:creationId xmlns:a16="http://schemas.microsoft.com/office/drawing/2014/main" id="{67AB8EE9-1469-E187-01E9-646167F4A5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29790" y="3912698"/>
            <a:ext cx="915003" cy="915003"/>
          </a:xfrm>
          <a:prstGeom prst="rect">
            <a:avLst/>
          </a:prstGeom>
        </p:spPr>
      </p:pic>
      <p:pic>
        <p:nvPicPr>
          <p:cNvPr id="13" name="Graphic 12" descr="Home1 with solid fill">
            <a:extLst>
              <a:ext uri="{FF2B5EF4-FFF2-40B4-BE49-F238E27FC236}">
                <a16:creationId xmlns:a16="http://schemas.microsoft.com/office/drawing/2014/main" id="{5A77E3D3-5E40-E833-8ED9-4EA8AF59D2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65492" y="3912698"/>
            <a:ext cx="915003" cy="915003"/>
          </a:xfrm>
          <a:prstGeom prst="rect">
            <a:avLst/>
          </a:prstGeom>
        </p:spPr>
      </p:pic>
      <p:pic>
        <p:nvPicPr>
          <p:cNvPr id="14" name="Graphic 13" descr="Polaroid Pictures with solid fill">
            <a:extLst>
              <a:ext uri="{FF2B5EF4-FFF2-40B4-BE49-F238E27FC236}">
                <a16:creationId xmlns:a16="http://schemas.microsoft.com/office/drawing/2014/main" id="{13F59D45-BF8A-951B-C98C-1646702227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01194" y="3912698"/>
            <a:ext cx="915003" cy="915003"/>
          </a:xfrm>
          <a:prstGeom prst="rect">
            <a:avLst/>
          </a:prstGeom>
        </p:spPr>
      </p:pic>
      <p:pic>
        <p:nvPicPr>
          <p:cNvPr id="15" name="Graphic 14" descr="Airplane with solid fill">
            <a:extLst>
              <a:ext uri="{FF2B5EF4-FFF2-40B4-BE49-F238E27FC236}">
                <a16:creationId xmlns:a16="http://schemas.microsoft.com/office/drawing/2014/main" id="{477E9A66-F624-D8AF-2AE4-B216661F13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945777">
            <a:off x="10057810" y="4042451"/>
            <a:ext cx="682349" cy="682349"/>
          </a:xfrm>
          <a:prstGeom prst="rect">
            <a:avLst/>
          </a:prstGeom>
        </p:spPr>
      </p:pic>
      <p:pic>
        <p:nvPicPr>
          <p:cNvPr id="16" name="Graphic 15" descr="Yoga with solid fill">
            <a:extLst>
              <a:ext uri="{FF2B5EF4-FFF2-40B4-BE49-F238E27FC236}">
                <a16:creationId xmlns:a16="http://schemas.microsoft.com/office/drawing/2014/main" id="{E0C85B66-6CAC-5A24-6316-248BA1CFBC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103985" y="3886925"/>
            <a:ext cx="915003" cy="915003"/>
          </a:xfrm>
          <a:prstGeom prst="rect">
            <a:avLst/>
          </a:prstGeom>
        </p:spPr>
      </p:pic>
      <p:pic>
        <p:nvPicPr>
          <p:cNvPr id="17" name="Graphic 16" descr="Meditation with solid fill">
            <a:extLst>
              <a:ext uri="{FF2B5EF4-FFF2-40B4-BE49-F238E27FC236}">
                <a16:creationId xmlns:a16="http://schemas.microsoft.com/office/drawing/2014/main" id="{2F083E54-FAFB-DA07-2ED0-96593EDD41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433557" y="3966436"/>
            <a:ext cx="848043" cy="848043"/>
          </a:xfrm>
          <a:prstGeom prst="rect">
            <a:avLst/>
          </a:prstGeom>
        </p:spPr>
      </p:pic>
      <p:pic>
        <p:nvPicPr>
          <p:cNvPr id="18" name="Graphic 17" descr="Heartbeat outline">
            <a:extLst>
              <a:ext uri="{FF2B5EF4-FFF2-40B4-BE49-F238E27FC236}">
                <a16:creationId xmlns:a16="http://schemas.microsoft.com/office/drawing/2014/main" id="{948CE19D-2485-5463-A79D-7360FAF04FF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667233" y="3970445"/>
            <a:ext cx="848043" cy="848043"/>
          </a:xfrm>
          <a:prstGeom prst="rect">
            <a:avLst/>
          </a:prstGeom>
        </p:spPr>
      </p:pic>
      <p:pic>
        <p:nvPicPr>
          <p:cNvPr id="19" name="Graphic 18" descr="Man with cane with solid fill">
            <a:extLst>
              <a:ext uri="{FF2B5EF4-FFF2-40B4-BE49-F238E27FC236}">
                <a16:creationId xmlns:a16="http://schemas.microsoft.com/office/drawing/2014/main" id="{EF3C6F5C-BAB6-CEFD-B229-668F575CD61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841583" y="4006511"/>
            <a:ext cx="822026" cy="848043"/>
          </a:xfrm>
          <a:prstGeom prst="rect">
            <a:avLst/>
          </a:prstGeom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69A8AEC0-8A5F-279C-6AF3-314B2EDED263}"/>
              </a:ext>
            </a:extLst>
          </p:cNvPr>
          <p:cNvSpPr txBox="1"/>
          <p:nvPr/>
        </p:nvSpPr>
        <p:spPr>
          <a:xfrm>
            <a:off x="5826311" y="5415391"/>
            <a:ext cx="626476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spc="20" dirty="0">
                <a:solidFill>
                  <a:srgbClr val="182722"/>
                </a:solidFill>
                <a:latin typeface="Univers Condensed"/>
                <a:cs typeface="Arial"/>
              </a:rPr>
              <a:t>Your Mac undergrad years</a:t>
            </a:r>
          </a:p>
          <a:p>
            <a:pPr algn="ctr"/>
            <a:r>
              <a:rPr lang="en-US" sz="3600" spc="20" dirty="0">
                <a:solidFill>
                  <a:srgbClr val="182722"/>
                </a:solidFill>
                <a:latin typeface="Univers Condensed"/>
                <a:cs typeface="Arial"/>
              </a:rPr>
              <a:t>Responsibility bridge</a:t>
            </a:r>
          </a:p>
          <a:p>
            <a:pPr algn="ctr"/>
            <a:r>
              <a:rPr lang="en-US" sz="3600" spc="20" dirty="0">
                <a:solidFill>
                  <a:srgbClr val="182722"/>
                </a:solidFill>
                <a:latin typeface="Univers Condensed"/>
                <a:cs typeface="Arial"/>
              </a:rPr>
              <a:t>New role for parents/caregivers</a:t>
            </a:r>
          </a:p>
          <a:p>
            <a:pPr algn="ctr"/>
            <a:r>
              <a:rPr lang="en-US" sz="3600" spc="20" dirty="0">
                <a:solidFill>
                  <a:srgbClr val="182722"/>
                </a:solidFill>
                <a:latin typeface="Univers Condensed"/>
                <a:cs typeface="Arial"/>
              </a:rPr>
              <a:t>Commitments</a:t>
            </a:r>
          </a:p>
          <a:p>
            <a:pPr algn="ctr"/>
            <a:r>
              <a:rPr lang="en-US" sz="3600" spc="20" dirty="0">
                <a:solidFill>
                  <a:srgbClr val="182722"/>
                </a:solidFill>
                <a:latin typeface="Univers Condensed"/>
                <a:cs typeface="Arial"/>
              </a:rPr>
              <a:t>FIPPA</a:t>
            </a:r>
          </a:p>
          <a:p>
            <a:pPr algn="ctr"/>
            <a:r>
              <a:rPr lang="en-US" sz="3600" spc="20" dirty="0">
                <a:solidFill>
                  <a:srgbClr val="182722"/>
                </a:solidFill>
                <a:latin typeface="Univers Condensed"/>
                <a:cs typeface="Arial"/>
              </a:rPr>
              <a:t>Misconceptions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14E8185-1355-8897-7033-E3F78B78EC96}"/>
              </a:ext>
            </a:extLst>
          </p:cNvPr>
          <p:cNvGrpSpPr/>
          <p:nvPr/>
        </p:nvGrpSpPr>
        <p:grpSpPr>
          <a:xfrm>
            <a:off x="3598718" y="793172"/>
            <a:ext cx="1773383" cy="1790701"/>
            <a:chOff x="3598718" y="845127"/>
            <a:chExt cx="1773383" cy="1790701"/>
          </a:xfrm>
        </p:grpSpPr>
        <p:pic>
          <p:nvPicPr>
            <p:cNvPr id="4" name="Picture 5" descr="Shape, circle&#10;&#10;Description automatically generated">
              <a:extLst>
                <a:ext uri="{FF2B5EF4-FFF2-40B4-BE49-F238E27FC236}">
                  <a16:creationId xmlns:a16="http://schemas.microsoft.com/office/drawing/2014/main" id="{D826B9E9-08F5-1F64-9D87-C06620840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598718" y="845127"/>
              <a:ext cx="1773383" cy="1790701"/>
            </a:xfrm>
            <a:prstGeom prst="rect">
              <a:avLst/>
            </a:prstGeom>
          </p:spPr>
        </p:pic>
        <p:pic>
          <p:nvPicPr>
            <p:cNvPr id="6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838FAEC3-B19A-12C8-D6A3-4B708876E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789218" y="1241985"/>
              <a:ext cx="1392382" cy="9969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5503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ell phone application&#10;&#10;Description automatically generated with low confidence">
            <a:extLst>
              <a:ext uri="{FF2B5EF4-FFF2-40B4-BE49-F238E27FC236}">
                <a16:creationId xmlns:a16="http://schemas.microsoft.com/office/drawing/2014/main" id="{1B0308DC-1B64-86FD-ABF3-922FAEFAC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3" t="25298" r="48" b="36453"/>
          <a:stretch/>
        </p:blipFill>
        <p:spPr>
          <a:xfrm>
            <a:off x="11849878" y="6215569"/>
            <a:ext cx="6438122" cy="4071431"/>
          </a:xfrm>
          <a:prstGeom prst="rect">
            <a:avLst/>
          </a:prstGeom>
        </p:spPr>
      </p:pic>
      <p:sp>
        <p:nvSpPr>
          <p:cNvPr id="21" name="TextBox 5">
            <a:extLst>
              <a:ext uri="{FF2B5EF4-FFF2-40B4-BE49-F238E27FC236}">
                <a16:creationId xmlns:a16="http://schemas.microsoft.com/office/drawing/2014/main" id="{1DC29117-CD92-C732-1E13-69CB17B6784A}"/>
              </a:ext>
            </a:extLst>
          </p:cNvPr>
          <p:cNvSpPr txBox="1"/>
          <p:nvPr/>
        </p:nvSpPr>
        <p:spPr>
          <a:xfrm>
            <a:off x="4343719" y="780519"/>
            <a:ext cx="9600562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 b="1" spc="225" dirty="0">
                <a:solidFill>
                  <a:srgbClr val="7A003C"/>
                </a:solidFill>
                <a:latin typeface="Univers" panose="020B0503020202020204" pitchFamily="34" charset="0"/>
              </a:rPr>
              <a:t>Summer Checklist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E174E-F243-BDDB-DEC2-B93A5C2D01DE}"/>
              </a:ext>
            </a:extLst>
          </p:cNvPr>
          <p:cNvSpPr txBox="1"/>
          <p:nvPr/>
        </p:nvSpPr>
        <p:spPr>
          <a:xfrm>
            <a:off x="830497" y="2787049"/>
            <a:ext cx="7453693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CA" sz="3200" dirty="0">
                <a:latin typeface="Univers Condensed" panose="020B0506020202050204" pitchFamily="34" charset="0"/>
              </a:rPr>
              <a:t> Complete your OSAP app by June 30th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CA" sz="3200" dirty="0">
                <a:latin typeface="Univers Condensed" panose="020B0506020202050204" pitchFamily="34" charset="0"/>
              </a:rPr>
              <a:t> Enrol during your enrolment appointment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CA" sz="3200" dirty="0">
                <a:latin typeface="Univers Condensed" panose="020B0506020202050204" pitchFamily="34" charset="0"/>
              </a:rPr>
              <a:t> Aggressively set aside $ from summer job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CA" sz="3200" dirty="0">
                <a:latin typeface="Univers Condensed" panose="020B0506020202050204" pitchFamily="34" charset="0"/>
              </a:rPr>
              <a:t> Talk to your parents/caregivers about:</a:t>
            </a:r>
          </a:p>
          <a:p>
            <a:pPr lvl="1">
              <a:spcAft>
                <a:spcPts val="600"/>
              </a:spcAft>
              <a:buClr>
                <a:srgbClr val="FDBF57"/>
              </a:buClr>
              <a:buFont typeface="Wingdings" panose="05000000000000000000" pitchFamily="2" charset="2"/>
              <a:buChar char="q"/>
            </a:pPr>
            <a:r>
              <a:rPr lang="en-CA" sz="3200" dirty="0">
                <a:latin typeface="Univers Condensed" panose="020B0506020202050204" pitchFamily="34" charset="0"/>
              </a:rPr>
              <a:t> Their plan to contribute</a:t>
            </a:r>
          </a:p>
          <a:p>
            <a:pPr lvl="1">
              <a:spcAft>
                <a:spcPts val="600"/>
              </a:spcAft>
              <a:buClr>
                <a:srgbClr val="FDBF57"/>
              </a:buClr>
              <a:buFont typeface="Wingdings" panose="05000000000000000000" pitchFamily="2" charset="2"/>
              <a:buChar char="q"/>
            </a:pPr>
            <a:r>
              <a:rPr lang="en-CA" sz="3200" dirty="0">
                <a:latin typeface="Univers Condensed" panose="020B0506020202050204" pitchFamily="34" charset="0"/>
              </a:rPr>
              <a:t> Your R.E.S.P. (Registered Education Savings Plan)</a:t>
            </a:r>
          </a:p>
          <a:p>
            <a:pPr lvl="1">
              <a:spcAft>
                <a:spcPts val="600"/>
              </a:spcAft>
              <a:buClr>
                <a:srgbClr val="FDBF57"/>
              </a:buClr>
              <a:buFont typeface="Wingdings" panose="05000000000000000000" pitchFamily="2" charset="2"/>
              <a:buChar char="q"/>
            </a:pPr>
            <a:r>
              <a:rPr lang="en-CA" sz="3200" dirty="0">
                <a:latin typeface="Univers Condensed" panose="020B0506020202050204" pitchFamily="34" charset="0"/>
              </a:rPr>
              <a:t> Any scholarships from their workplaces</a:t>
            </a:r>
          </a:p>
          <a:p>
            <a:pPr lvl="1">
              <a:spcAft>
                <a:spcPts val="600"/>
              </a:spcAft>
              <a:buClr>
                <a:srgbClr val="FDBF57"/>
              </a:buClr>
              <a:buFont typeface="Wingdings" panose="05000000000000000000" pitchFamily="2" charset="2"/>
              <a:buChar char="q"/>
            </a:pPr>
            <a:r>
              <a:rPr lang="en-CA" sz="3200" dirty="0">
                <a:latin typeface="Univers Condensed" panose="020B0506020202050204" pitchFamily="34" charset="0"/>
              </a:rPr>
              <a:t> If you’re covered under their health and/or dental insurance plan (until when?)</a:t>
            </a:r>
          </a:p>
          <a:p>
            <a:pPr>
              <a:spcAft>
                <a:spcPts val="600"/>
              </a:spcAft>
            </a:pPr>
            <a:endParaRPr lang="en-CA" sz="3200" dirty="0">
              <a:latin typeface="Univers Condensed" panose="020B050602020205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B04E8-FC71-884A-72C8-ED23DB616E15}"/>
              </a:ext>
            </a:extLst>
          </p:cNvPr>
          <p:cNvSpPr txBox="1"/>
          <p:nvPr/>
        </p:nvSpPr>
        <p:spPr>
          <a:xfrm>
            <a:off x="9048466" y="2787049"/>
            <a:ext cx="9976513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CA" sz="3200" dirty="0">
                <a:latin typeface="Univers Condensed" panose="020B0506020202050204" pitchFamily="34" charset="0"/>
              </a:rPr>
              <a:t> Complete the General App in AwardSpring </a:t>
            </a:r>
          </a:p>
          <a:p>
            <a:pPr>
              <a:spcAft>
                <a:spcPts val="600"/>
              </a:spcAft>
            </a:pPr>
            <a:r>
              <a:rPr lang="en-CA" sz="3200" dirty="0">
                <a:latin typeface="Univers Condensed" panose="020B0506020202050204" pitchFamily="34" charset="0"/>
              </a:rPr>
              <a:t>      (August)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CA" sz="3200" dirty="0">
                <a:latin typeface="Univers Condensed" panose="020B0506020202050204" pitchFamily="34" charset="0"/>
              </a:rPr>
              <a:t> Apply for external scholarships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CA" sz="3200" dirty="0">
                <a:latin typeface="Univers Condensed" panose="020B0506020202050204" pitchFamily="34" charset="0"/>
              </a:rPr>
              <a:t> Consider working part-time during school-apply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CA" sz="3200" dirty="0">
                <a:latin typeface="Univers Condensed" panose="020B0506020202050204" pitchFamily="34" charset="0"/>
              </a:rPr>
              <a:t> Watch for sales on personal items/school supplies 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CA" sz="3200" dirty="0">
                <a:latin typeface="Univers Condensed" panose="020B0506020202050204" pitchFamily="34" charset="0"/>
              </a:rPr>
              <a:t> Start putting your budget down on paper</a:t>
            </a:r>
          </a:p>
        </p:txBody>
      </p:sp>
      <p:pic>
        <p:nvPicPr>
          <p:cNvPr id="9" name="Picture 8" descr="A black rectangle with yellow and blue lines&#10;&#10;Description automatically generated with low confidence">
            <a:extLst>
              <a:ext uri="{FF2B5EF4-FFF2-40B4-BE49-F238E27FC236}">
                <a16:creationId xmlns:a16="http://schemas.microsoft.com/office/drawing/2014/main" id="{811BF454-5073-0EE8-5CCC-AF3BCFCC87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1" b="70042"/>
          <a:stretch/>
        </p:blipFill>
        <p:spPr>
          <a:xfrm flipH="1">
            <a:off x="7400620" y="9375855"/>
            <a:ext cx="5031743" cy="11525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6681C7-7B64-AE26-14CE-014111C01D4D}"/>
              </a:ext>
            </a:extLst>
          </p:cNvPr>
          <p:cNvSpPr txBox="1"/>
          <p:nvPr/>
        </p:nvSpPr>
        <p:spPr>
          <a:xfrm>
            <a:off x="7047363" y="1933775"/>
            <a:ext cx="419672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rgbClr val="7A003C"/>
                </a:solidFill>
              </a:rPr>
              <a:t>(every summer)</a:t>
            </a:r>
            <a:endParaRPr lang="en-US" sz="4000" b="1">
              <a:solidFill>
                <a:srgbClr val="7A003C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867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788B1-36DC-8386-BE8F-58092848C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337" y="5978485"/>
            <a:ext cx="18393297" cy="35306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09600" y="7794612"/>
            <a:ext cx="4984776" cy="4984776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1680499" y="5137865"/>
            <a:ext cx="14927003" cy="1126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1A5CBF1-F0EA-A642-67CB-36C8C4BB517F}"/>
              </a:ext>
            </a:extLst>
          </p:cNvPr>
          <p:cNvSpPr txBox="1"/>
          <p:nvPr/>
        </p:nvSpPr>
        <p:spPr>
          <a:xfrm>
            <a:off x="667882" y="392578"/>
            <a:ext cx="11999794" cy="115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225" dirty="0">
                <a:solidFill>
                  <a:srgbClr val="7A003C"/>
                </a:solidFill>
                <a:latin typeface="Univers Condensed"/>
              </a:rPr>
              <a:t>Meet Khaled…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1930500B-7F7E-0529-B7B3-F8D4BDC74F9E}"/>
              </a:ext>
            </a:extLst>
          </p:cNvPr>
          <p:cNvSpPr txBox="1"/>
          <p:nvPr/>
        </p:nvSpPr>
        <p:spPr>
          <a:xfrm>
            <a:off x="667883" y="1542722"/>
            <a:ext cx="8476118" cy="4559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30" dirty="0">
                <a:solidFill>
                  <a:srgbClr val="182722"/>
                </a:solidFill>
                <a:latin typeface="Univers Condensed"/>
                <a:cs typeface="Arial"/>
              </a:rPr>
              <a:t>He’s a first-year Commerce student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30" dirty="0">
                <a:solidFill>
                  <a:srgbClr val="182722"/>
                </a:solidFill>
                <a:latin typeface="Univers Condensed"/>
                <a:cs typeface="Arial"/>
              </a:rPr>
              <a:t>He has $2,000 in the bank from a summer job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30" dirty="0">
                <a:solidFill>
                  <a:srgbClr val="182722"/>
                </a:solidFill>
                <a:latin typeface="Univers Condensed"/>
                <a:cs typeface="Arial"/>
              </a:rPr>
              <a:t>His dad promised $3,000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30" dirty="0">
                <a:solidFill>
                  <a:srgbClr val="182722"/>
                </a:solidFill>
                <a:latin typeface="Univers Condensed"/>
                <a:cs typeface="Arial"/>
              </a:rPr>
              <a:t>He’s applied to OSAP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30" dirty="0">
                <a:solidFill>
                  <a:srgbClr val="182722"/>
                </a:solidFill>
                <a:latin typeface="Univers Condensed"/>
                <a:cs typeface="Arial"/>
              </a:rPr>
              <a:t>He applied for residence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30" dirty="0">
                <a:solidFill>
                  <a:srgbClr val="182722"/>
                </a:solidFill>
                <a:latin typeface="Univers Condensed"/>
                <a:cs typeface="Arial"/>
              </a:rPr>
              <a:t>Got a laptop from his friend for $300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30" dirty="0">
                <a:solidFill>
                  <a:srgbClr val="182722"/>
                </a:solidFill>
                <a:latin typeface="Univers Condensed"/>
                <a:cs typeface="Arial"/>
              </a:rPr>
              <a:t>He looked over the list of classes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30" dirty="0">
                <a:solidFill>
                  <a:srgbClr val="182722"/>
                </a:solidFill>
                <a:latin typeface="Univers Condensed"/>
                <a:cs typeface="Arial"/>
              </a:rPr>
              <a:t>He’s very excited and feels he is ready!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21AFA06-60F7-F6B0-BF07-1EFD42A04360}"/>
              </a:ext>
            </a:extLst>
          </p:cNvPr>
          <p:cNvSpPr txBox="1"/>
          <p:nvPr/>
        </p:nvSpPr>
        <p:spPr>
          <a:xfrm>
            <a:off x="3787839" y="5503282"/>
            <a:ext cx="11999794" cy="115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00"/>
              </a:lnSpc>
            </a:pPr>
            <a:r>
              <a:rPr lang="en-US" sz="7500" spc="225" dirty="0">
                <a:solidFill>
                  <a:srgbClr val="7A003C"/>
                </a:solidFill>
                <a:latin typeface="Univers Condensed"/>
              </a:rPr>
              <a:t>Khaled’s plan…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390A31C5-6840-CFBD-B85F-035E2B9C6F2D}"/>
              </a:ext>
            </a:extLst>
          </p:cNvPr>
          <p:cNvSpPr txBox="1"/>
          <p:nvPr/>
        </p:nvSpPr>
        <p:spPr>
          <a:xfrm>
            <a:off x="6667779" y="6716008"/>
            <a:ext cx="9453796" cy="2251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30" dirty="0">
                <a:solidFill>
                  <a:srgbClr val="182722"/>
                </a:solidFill>
                <a:latin typeface="Univers Condensed"/>
                <a:cs typeface="Arial"/>
              </a:rPr>
              <a:t>$5,000 + a laptop. OSAP will cover the rest, right?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30" dirty="0">
                <a:solidFill>
                  <a:srgbClr val="182722"/>
                </a:solidFill>
                <a:latin typeface="Univers Condensed"/>
                <a:cs typeface="Arial"/>
              </a:rPr>
              <a:t>His school costs only are estimated at:  $27,764.41</a:t>
            </a: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30" dirty="0">
                <a:solidFill>
                  <a:srgbClr val="182722"/>
                </a:solidFill>
                <a:latin typeface="Univers Condensed"/>
                <a:cs typeface="Arial"/>
              </a:rPr>
              <a:t>His OSAP was assessed at: $12,000 </a:t>
            </a:r>
            <a:endParaRPr lang="en-US" sz="3000" spc="30" dirty="0">
              <a:solidFill>
                <a:srgbClr val="182722"/>
              </a:solidFill>
              <a:latin typeface="Univers Condensed"/>
              <a:cs typeface="Arial" panose="020B0604020202020204" pitchFamily="34" charset="0"/>
            </a:endParaRPr>
          </a:p>
          <a:p>
            <a:pPr marL="457200" indent="-457200">
              <a:lnSpc>
                <a:spcPts val="4500"/>
              </a:lnSpc>
              <a:buFont typeface="Arial" panose="020B0604020202020204" pitchFamily="34" charset="0"/>
              <a:buChar char="•"/>
            </a:pPr>
            <a:r>
              <a:rPr lang="en-US" sz="3000" spc="30" dirty="0">
                <a:solidFill>
                  <a:srgbClr val="182722"/>
                </a:solidFill>
                <a:latin typeface="Univers Condensed"/>
                <a:cs typeface="Arial"/>
              </a:rPr>
              <a:t>Whoops!  Now he must find the difference…</a:t>
            </a:r>
          </a:p>
        </p:txBody>
      </p:sp>
      <p:pic>
        <p:nvPicPr>
          <p:cNvPr id="7" name="Picture 2" descr="C:\Users\mcdonou\AppData\Local\Microsoft\Windows\Temporary Internet Files\Content.IE5\HZV1ZZ6B\bored_student_by_woodsman819[1].jpg">
            <a:extLst>
              <a:ext uri="{FF2B5EF4-FFF2-40B4-BE49-F238E27FC236}">
                <a16:creationId xmlns:a16="http://schemas.microsoft.com/office/drawing/2014/main" id="{F2A101A5-FEA3-F822-3407-3F141AD09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220" y="164133"/>
            <a:ext cx="4690020" cy="340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89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21"/>
          <p:cNvSpPr/>
          <p:nvPr/>
        </p:nvSpPr>
        <p:spPr>
          <a:xfrm>
            <a:off x="1680499" y="5137865"/>
            <a:ext cx="14927003" cy="1126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A1A5CBF1-F0EA-A642-67CB-36C8C4BB517F}"/>
              </a:ext>
            </a:extLst>
          </p:cNvPr>
          <p:cNvSpPr txBox="1"/>
          <p:nvPr/>
        </p:nvSpPr>
        <p:spPr>
          <a:xfrm>
            <a:off x="667882" y="392578"/>
            <a:ext cx="11999794" cy="115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spc="225" dirty="0">
                <a:solidFill>
                  <a:srgbClr val="7A003C"/>
                </a:solidFill>
                <a:latin typeface="Univers Condensed"/>
              </a:rPr>
              <a:t>Khaled’s Smart Start plan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E17E0EE-C04D-B465-2A91-6D3307D20E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2034306"/>
              </p:ext>
            </p:extLst>
          </p:nvPr>
        </p:nvGraphicFramePr>
        <p:xfrm>
          <a:off x="667882" y="2035238"/>
          <a:ext cx="4492313" cy="8143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1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0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Tuition &amp; Supplementary Fees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 $      11,094.41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Books &amp; Supplies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 $   </a:t>
                      </a:r>
                      <a:r>
                        <a:rPr lang="en-CA" sz="1400" u="none" strike="noStrike" baseline="0">
                          <a:effectLst/>
                        </a:rPr>
                        <a:t>     1,500.00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Residence/Rent </a:t>
                      </a:r>
                      <a:r>
                        <a:rPr lang="en-CA" sz="1400" u="none" strike="noStrike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CA" sz="14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 $        8,350.00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Meal Plan/Groceries/Dining Out </a:t>
                      </a:r>
                      <a:r>
                        <a:rPr lang="en-CA" sz="1400" u="none" strike="noStrike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CA" sz="14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$        5,320.00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Cell Phone/Cable/Internet * ($150x12)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$       1,800.00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Other utilities</a:t>
                      </a:r>
                      <a:r>
                        <a:rPr lang="en-CA" sz="1400" u="none" strike="noStrike">
                          <a:solidFill>
                            <a:srgbClr val="FF0000"/>
                          </a:solidFill>
                          <a:effectLst/>
                        </a:rPr>
                        <a:t> *</a:t>
                      </a:r>
                      <a:endParaRPr lang="en-CA" sz="14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$          600.00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Clothing </a:t>
                      </a:r>
                      <a:endParaRPr lang="en-CA" sz="14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CA" sz="1400" b="0" i="0" u="none" strike="noStrike" baseline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        200.00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 dirty="0">
                          <a:effectLst/>
                        </a:rPr>
                        <a:t>Entertainment &amp; Personal </a:t>
                      </a:r>
                      <a:r>
                        <a:rPr lang="en-CA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CA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CA" sz="1400" b="0" i="0" u="none" strike="noStrike" baseline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       1,200.00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Uninsured Medical/Dental/Optical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$</a:t>
                      </a:r>
                      <a:r>
                        <a:rPr lang="en-CA" sz="1400" b="0" i="0" u="none" strike="noStrike" baseline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              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Unsubsidized Daycare </a:t>
                      </a:r>
                      <a:r>
                        <a:rPr lang="en-CA" sz="1400" u="none" strike="noStrike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CA" sz="14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$               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Transportation (gas/insurance/pass) </a:t>
                      </a:r>
                      <a:r>
                        <a:rPr lang="en-CA" sz="1400" u="none" strike="noStrike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CA" sz="1400" b="0" i="0" u="none" strike="noStrike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$         1,200.00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Travel (home for the holidays/vac)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$         1000.00 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Minimum Credit Card Payments </a:t>
                      </a:r>
                      <a:r>
                        <a:rPr lang="en-CA" sz="1400" u="none" strike="noStrike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r>
                        <a:rPr lang="en-CA" sz="1400" u="none" strike="noStrike">
                          <a:effectLst/>
                        </a:rPr>
                        <a:t> 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$                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 dirty="0">
                          <a:effectLst/>
                        </a:rPr>
                        <a:t>Other (tech expenses, buffer, etc.)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$          500.00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80321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94338"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b="1" u="none" strike="noStrike">
                          <a:effectLst/>
                          <a:highlight>
                            <a:srgbClr val="FFFF00"/>
                          </a:highlight>
                        </a:rPr>
                        <a:t> Expenses Sub-total:</a:t>
                      </a:r>
                      <a:endParaRPr lang="en-CA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$     32,764.41</a:t>
                      </a:r>
                      <a:endParaRPr lang="en-CA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A10363C-BF4D-6B13-5654-1D1220E267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0253323"/>
              </p:ext>
            </p:extLst>
          </p:nvPr>
        </p:nvGraphicFramePr>
        <p:xfrm>
          <a:off x="6107184" y="2035243"/>
          <a:ext cx="4412158" cy="8143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9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04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Savings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b="1" u="none" strike="noStrike">
                          <a:solidFill>
                            <a:srgbClr val="7A003C"/>
                          </a:solidFill>
                          <a:effectLst/>
                        </a:rPr>
                        <a:t>$       3,000.00</a:t>
                      </a:r>
                      <a:endParaRPr lang="en-CA" sz="1400" b="1" i="0" u="none" strike="noStrike">
                        <a:solidFill>
                          <a:srgbClr val="7A003C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Bank Loan/ Line of Credit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b="1" u="none" strike="noStrike">
                          <a:solidFill>
                            <a:srgbClr val="7A003C"/>
                          </a:solidFill>
                          <a:effectLst/>
                        </a:rPr>
                        <a:t>$        4,000.00</a:t>
                      </a:r>
                      <a:endParaRPr lang="en-CA" sz="1400" b="1" i="0" u="none" strike="noStrike">
                        <a:solidFill>
                          <a:srgbClr val="7A003C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Parental Contribution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b="1" u="none" strike="noStrike">
                          <a:solidFill>
                            <a:srgbClr val="7A003C"/>
                          </a:solidFill>
                          <a:effectLst/>
                        </a:rPr>
                        <a:t>$ </a:t>
                      </a:r>
                      <a:r>
                        <a:rPr lang="en-CA" sz="1400" u="none" strike="noStrike">
                          <a:solidFill>
                            <a:srgbClr val="7A003C"/>
                          </a:solidFill>
                          <a:effectLst/>
                        </a:rPr>
                        <a:t>       </a:t>
                      </a:r>
                      <a:r>
                        <a:rPr lang="en-CA" sz="1400" b="1" u="none" strike="noStrike">
                          <a:solidFill>
                            <a:srgbClr val="7A003C"/>
                          </a:solidFill>
                          <a:effectLst/>
                        </a:rPr>
                        <a:t>3,500.00</a:t>
                      </a:r>
                      <a:endParaRPr lang="en-CA" sz="1400" b="1" i="0" u="none" strike="noStrike">
                        <a:solidFill>
                          <a:srgbClr val="7A003C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McMaster</a:t>
                      </a:r>
                      <a:r>
                        <a:rPr lang="en-US" sz="1400" b="0" i="0" u="none" strike="noStrike" baseline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Scholarships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b="1" u="none" strike="noStrike">
                          <a:solidFill>
                            <a:srgbClr val="7A003C"/>
                          </a:solidFill>
                          <a:effectLst/>
                        </a:rPr>
                        <a:t>$        1,200.00</a:t>
                      </a:r>
                      <a:endParaRPr lang="en-CA" sz="1400" b="1" i="0" u="none" strike="noStrike">
                        <a:solidFill>
                          <a:srgbClr val="7A003C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External Scholarships &amp; Bursaries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$</a:t>
                      </a:r>
                      <a:r>
                        <a:rPr lang="en-CA" sz="1400" b="1" u="none" strike="noStrike">
                          <a:solidFill>
                            <a:srgbClr val="7A003C"/>
                          </a:solidFill>
                          <a:effectLst/>
                        </a:rPr>
                        <a:t>         3,000.00</a:t>
                      </a:r>
                      <a:endParaRPr lang="en-CA" sz="1400" b="1" i="0" u="none" strike="noStrike">
                        <a:solidFill>
                          <a:srgbClr val="7A003C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Full-Time OSAP (Loans &amp; Grants)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$      12,000.00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McMaster Dependent Bursary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$                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R.E.S.P.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$                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Monetary Gifts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b="1" u="none" strike="noStrike">
                          <a:solidFill>
                            <a:srgbClr val="7A003C"/>
                          </a:solidFill>
                          <a:effectLst/>
                        </a:rPr>
                        <a:t>$           200.00</a:t>
                      </a:r>
                      <a:endParaRPr lang="en-CA" sz="1400" b="1" i="0" u="none" strike="noStrike">
                        <a:solidFill>
                          <a:srgbClr val="7A003C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Gov. </a:t>
                      </a:r>
                      <a:r>
                        <a:rPr lang="en-CA" sz="1400" u="none" strike="noStrike" baseline="0">
                          <a:effectLst/>
                        </a:rPr>
                        <a:t>Income  </a:t>
                      </a:r>
                      <a:r>
                        <a:rPr lang="en-CA" sz="1400" u="none" strike="noStrike">
                          <a:effectLst/>
                        </a:rPr>
                        <a:t>ODSP/CPP/Orphans Benefits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$               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Employment income during study period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b="1" u="none" strike="noStrike">
                          <a:solidFill>
                            <a:srgbClr val="7A003C"/>
                          </a:solidFill>
                          <a:effectLst/>
                        </a:rPr>
                        <a:t>$         4,400.00</a:t>
                      </a:r>
                      <a:endParaRPr lang="en-CA" sz="1400" b="1" i="0" u="none" strike="noStrike">
                        <a:solidFill>
                          <a:srgbClr val="7A003C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u="none" strike="noStrike">
                          <a:effectLst/>
                        </a:rPr>
                        <a:t>Other bursaries - AwardSpring application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u="none" strike="noStrike">
                          <a:effectLst/>
                        </a:rPr>
                        <a:t>$                 0.00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Other (garage sale, fundraising)</a:t>
                      </a: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1" i="0" u="none" strike="noStrike">
                          <a:solidFill>
                            <a:srgbClr val="7A003C"/>
                          </a:solidFill>
                          <a:effectLst/>
                          <a:latin typeface="Calibri"/>
                        </a:rPr>
                        <a:t>  $            750.00</a:t>
                      </a: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316099">
                <a:tc>
                  <a:txBody>
                    <a:bodyPr/>
                    <a:lstStyle/>
                    <a:p>
                      <a:pPr algn="r" fontAlgn="b"/>
                      <a:r>
                        <a:rPr lang="en-CA" sz="1400" b="1" u="none" strike="noStrike">
                          <a:effectLst/>
                          <a:highlight>
                            <a:srgbClr val="FFFF00"/>
                          </a:highlight>
                        </a:rPr>
                        <a:t> Resources Sub-total:</a:t>
                      </a:r>
                      <a:endParaRPr lang="en-CA" sz="14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CA" sz="1400" b="1" u="none" strike="noStrike" dirty="0">
                          <a:effectLst/>
                          <a:highlight>
                            <a:srgbClr val="FFFF00"/>
                          </a:highlight>
                        </a:rPr>
                        <a:t>  $     31,300.00</a:t>
                      </a:r>
                      <a:endParaRPr lang="en-CA" sz="14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/>
                      </a:endParaRPr>
                    </a:p>
                  </a:txBody>
                  <a:tcPr marL="12872" marR="12872" marT="12872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F40770-9E13-E168-2FE0-10D7003BB749}"/>
              </a:ext>
            </a:extLst>
          </p:cNvPr>
          <p:cNvSpPr txBox="1"/>
          <p:nvPr/>
        </p:nvSpPr>
        <p:spPr>
          <a:xfrm>
            <a:off x="1492898" y="1542722"/>
            <a:ext cx="194076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spc="225">
                <a:solidFill>
                  <a:srgbClr val="7A003C"/>
                </a:solidFill>
                <a:latin typeface="Univers Condensed"/>
              </a:rPr>
              <a:t>Expenses</a:t>
            </a:r>
            <a:endParaRPr lang="en-US" sz="2400">
              <a:latin typeface="Univers Condense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01C5F9-E0BF-F16F-B745-41AE63B3C2A0}"/>
              </a:ext>
            </a:extLst>
          </p:cNvPr>
          <p:cNvSpPr txBox="1"/>
          <p:nvPr/>
        </p:nvSpPr>
        <p:spPr>
          <a:xfrm>
            <a:off x="7510830" y="1547708"/>
            <a:ext cx="194076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 spc="225">
                <a:solidFill>
                  <a:srgbClr val="7A003C"/>
                </a:solidFill>
                <a:latin typeface="Univers Condensed"/>
              </a:rPr>
              <a:t>Resources</a:t>
            </a:r>
            <a:endParaRPr lang="en-US" sz="2400">
              <a:latin typeface="Univers Condense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46A1F3-2BC6-40A2-048A-2BCCC571E4EB}"/>
              </a:ext>
            </a:extLst>
          </p:cNvPr>
          <p:cNvSpPr txBox="1"/>
          <p:nvPr/>
        </p:nvSpPr>
        <p:spPr>
          <a:xfrm>
            <a:off x="10814911" y="2349440"/>
            <a:ext cx="7374753" cy="70173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CA" sz="3000" dirty="0">
              <a:latin typeface="Univers Condensed" panose="020B0506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000" dirty="0">
                <a:latin typeface="Univers Condensed"/>
              </a:rPr>
              <a:t>Don’t be Khaled! </a:t>
            </a:r>
            <a:endParaRPr lang="en-CA" sz="3000" dirty="0">
              <a:latin typeface="Univers Condensed" panose="020B0506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000" dirty="0">
                <a:latin typeface="Univers Condensed"/>
              </a:rPr>
              <a:t>Complete your Smart Start plan = no surprises!</a:t>
            </a:r>
          </a:p>
          <a:p>
            <a:endParaRPr lang="en-CA" sz="3000" dirty="0">
              <a:latin typeface="Univers Condensed" panose="020B0506020202050204" pitchFamily="34" charset="0"/>
            </a:endParaRPr>
          </a:p>
          <a:p>
            <a:r>
              <a:rPr lang="en-CA" sz="3000" b="1" dirty="0">
                <a:solidFill>
                  <a:srgbClr val="7A003C"/>
                </a:solidFill>
                <a:latin typeface="Univers Condensed"/>
              </a:rPr>
              <a:t>Action/Solution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000" dirty="0">
                <a:latin typeface="Univers Condensed"/>
              </a:rPr>
              <a:t>Projected his summer earnings and will save an extra $1,000 from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000" dirty="0">
                <a:latin typeface="Univers Condensed"/>
              </a:rPr>
              <a:t>Spoke to parents. They agreed to $500 more.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000" dirty="0">
                <a:latin typeface="Univers Condensed"/>
              </a:rPr>
              <a:t>$1,200 in McMaster scholarships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000" dirty="0">
                <a:latin typeface="Univers Condensed"/>
              </a:rPr>
              <a:t>$3,000 in external scholarships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000" dirty="0">
                <a:latin typeface="Univers Condensed"/>
              </a:rPr>
              <a:t>Apply for the general bursary (February)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000" dirty="0">
                <a:latin typeface="Univers Condensed"/>
              </a:rPr>
              <a:t>Work a few extra shifts this summer </a:t>
            </a:r>
            <a:endParaRPr lang="en-CA" sz="3000" dirty="0">
              <a:latin typeface="Univers Condensed" panose="020B050602020205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000" dirty="0">
                <a:latin typeface="Univers Condensed"/>
              </a:rPr>
              <a:t>Also keep him on 10 hrs/week during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3000" dirty="0">
                <a:latin typeface="Univers Condensed"/>
              </a:rPr>
              <a:t>Secure a line of credit for $4,000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35AD95A0-8A1E-AA90-34A2-8BA257AE92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44500" y="-5275635"/>
            <a:ext cx="8229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66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RO PPT Template - 1" id="{D3EEDB1F-5DD0-524D-A75B-DF6DABEA2916}" vid="{C16B2C52-86CD-BE41-BCE1-8BDC42A20D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F3FE0B20B807489B528428ED6FB1EF" ma:contentTypeVersion="16" ma:contentTypeDescription="Create a new document." ma:contentTypeScope="" ma:versionID="d457bf4484dd26bc30ea883bf8ffde97">
  <xsd:schema xmlns:xsd="http://www.w3.org/2001/XMLSchema" xmlns:xs="http://www.w3.org/2001/XMLSchema" xmlns:p="http://schemas.microsoft.com/office/2006/metadata/properties" xmlns:ns2="ae4fb709-2ca4-4bdc-b889-c02480cb1c7e" xmlns:ns3="f407c02b-0ba3-472d-8e8c-0de7e98ca3f8" targetNamespace="http://schemas.microsoft.com/office/2006/metadata/properties" ma:root="true" ma:fieldsID="7e4f65f6a8df55352b0f0e35434cf774" ns2:_="" ns3:_="">
    <xsd:import namespace="ae4fb709-2ca4-4bdc-b889-c02480cb1c7e"/>
    <xsd:import namespace="f407c02b-0ba3-472d-8e8c-0de7e98ca3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4fb709-2ca4-4bdc-b889-c02480cb1c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73764d-e844-48d8-8cbc-d63b9d9528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07c02b-0ba3-472d-8e8c-0de7e98ca3f8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f99e4d1-e3b5-49ba-a444-a3001cbfb16d}" ma:internalName="TaxCatchAll" ma:showField="CatchAllData" ma:web="f407c02b-0ba3-472d-8e8c-0de7e98ca3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07c02b-0ba3-472d-8e8c-0de7e98ca3f8" xsi:nil="true"/>
    <lcf76f155ced4ddcb4097134ff3c332f xmlns="ae4fb709-2ca4-4bdc-b889-c02480cb1c7e">
      <Terms xmlns="http://schemas.microsoft.com/office/infopath/2007/PartnerControls"/>
    </lcf76f155ced4ddcb4097134ff3c332f>
    <SharedWithUsers xmlns="f407c02b-0ba3-472d-8e8c-0de7e98ca3f8">
      <UserInfo>
        <DisplayName>Tanja Maraj</DisplayName>
        <AccountId>214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8D7287-1D29-46F9-BB3E-240EF8392A39}">
  <ds:schemaRefs>
    <ds:schemaRef ds:uri="ae4fb709-2ca4-4bdc-b889-c02480cb1c7e"/>
    <ds:schemaRef ds:uri="f407c02b-0ba3-472d-8e8c-0de7e98ca3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E1EE9CA-44B2-49B5-A6E0-8153BE6986B8}">
  <ds:schemaRefs>
    <ds:schemaRef ds:uri="ae4fb709-2ca4-4bdc-b889-c02480cb1c7e"/>
    <ds:schemaRef ds:uri="f407c02b-0ba3-472d-8e8c-0de7e98ca3f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66B7BC2-5002-432F-B2E3-875469B4D1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10807</TotalTime>
  <Words>2380</Words>
  <Application>Microsoft Office PowerPoint</Application>
  <PresentationFormat>Custom</PresentationFormat>
  <Paragraphs>433</Paragraphs>
  <Slides>36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Wingdings</vt:lpstr>
      <vt:lpstr>Garamond</vt:lpstr>
      <vt:lpstr>Arial</vt:lpstr>
      <vt:lpstr>Univers Condensed</vt:lpstr>
      <vt:lpstr>Univers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ROCOmms PPT template</dc:title>
  <dc:creator>Liz Maguire</dc:creator>
  <cp:lastModifiedBy>Liz Maguire</cp:lastModifiedBy>
  <cp:revision>89</cp:revision>
  <cp:lastPrinted>2023-05-31T19:05:23Z</cp:lastPrinted>
  <dcterms:created xsi:type="dcterms:W3CDTF">2006-08-16T00:00:00Z</dcterms:created>
  <dcterms:modified xsi:type="dcterms:W3CDTF">2024-07-03T13:37:46Z</dcterms:modified>
  <dc:identifier>DADu12jwl6o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0x01010011F3FE0B20B807489B528428ED6FB1EF</vt:lpwstr>
  </property>
  <property fmtid="{D5CDD505-2E9C-101B-9397-08002B2CF9AE}" pid="3" name="MediaServiceImageTags">
    <vt:lpwstr/>
  </property>
</Properties>
</file>